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25"/>
  </p:notesMasterIdLst>
  <p:sldIdLst>
    <p:sldId id="256" r:id="rId2"/>
    <p:sldId id="257" r:id="rId3"/>
    <p:sldId id="292" r:id="rId4"/>
    <p:sldId id="259" r:id="rId5"/>
    <p:sldId id="260" r:id="rId6"/>
    <p:sldId id="277" r:id="rId7"/>
    <p:sldId id="278" r:id="rId8"/>
    <p:sldId id="291" r:id="rId9"/>
    <p:sldId id="280" r:id="rId10"/>
    <p:sldId id="274" r:id="rId11"/>
    <p:sldId id="281" r:id="rId12"/>
    <p:sldId id="282" r:id="rId13"/>
    <p:sldId id="284" r:id="rId14"/>
    <p:sldId id="275" r:id="rId15"/>
    <p:sldId id="285" r:id="rId16"/>
    <p:sldId id="283" r:id="rId17"/>
    <p:sldId id="286" r:id="rId18"/>
    <p:sldId id="287" r:id="rId19"/>
    <p:sldId id="288" r:id="rId20"/>
    <p:sldId id="289" r:id="rId21"/>
    <p:sldId id="290" r:id="rId22"/>
    <p:sldId id="276" r:id="rId23"/>
    <p:sldId id="273" r:id="rId24"/>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378" autoAdjust="0"/>
  </p:normalViewPr>
  <p:slideViewPr>
    <p:cSldViewPr>
      <p:cViewPr>
        <p:scale>
          <a:sx n="92" d="100"/>
          <a:sy n="92" d="100"/>
        </p:scale>
        <p:origin x="-1338" y="816"/>
      </p:cViewPr>
      <p:guideLst>
        <p:guide orient="horz" pos="2160"/>
        <p:guide pos="2880"/>
      </p:guideLst>
    </p:cSldViewPr>
  </p:slideViewPr>
  <p:notesTextViewPr>
    <p:cViewPr>
      <p:scale>
        <a:sx n="1" d="1"/>
        <a:sy n="1" d="1"/>
      </p:scale>
      <p:origin x="0" y="35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26454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8" name="Shape 11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dirty="0">
              <a:solidFill>
                <a:schemeClr val="dk1"/>
              </a:solidFill>
              <a:latin typeface="Calibri"/>
              <a:ea typeface="Calibri"/>
              <a:cs typeface="Calibri"/>
              <a:sym typeface="Calibri"/>
            </a:endParaRPr>
          </a:p>
        </p:txBody>
      </p:sp>
      <p:sp>
        <p:nvSpPr>
          <p:cNvPr id="119" name="Shape 11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1</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Talk about the first 15 plays in</a:t>
            </a:r>
            <a:r>
              <a:rPr lang="en-US" baseline="0" dirty="0" smtClean="0"/>
              <a:t> redskins game being scripted.  Place where messages are stored until they are delivered or received.  Can be internal or external.  I have NOT done external.</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11</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292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Send the messages to the queue on their destination.  Receive messages from senders.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12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8933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This is where we begin a dialog</a:t>
            </a:r>
            <a:r>
              <a:rPr lang="en-US" baseline="0" dirty="0" smtClean="0"/>
              <a:t> from an internal URN to an external URN</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13</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5894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15</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8989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hdr" idx="2"/>
          </p:nvPr>
        </p:nvSpPr>
        <p:spPr>
          <a:xfrm>
            <a:off x="0" y="0"/>
            <a:ext cx="2971799" cy="457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Microsoft </a:t>
            </a:r>
            <a:r>
              <a:rPr lang="en-US" sz="1200" b="1" i="0" u="none" strike="noStrike" cap="none" baseline="0">
                <a:solidFill>
                  <a:schemeClr val="dk1"/>
                </a:solidFill>
                <a:latin typeface="Calibri"/>
                <a:ea typeface="Calibri"/>
                <a:cs typeface="Calibri"/>
                <a:sym typeface="Calibri"/>
              </a:rPr>
              <a:t>Engineering Excellence</a:t>
            </a:r>
          </a:p>
        </p:txBody>
      </p:sp>
      <p:sp>
        <p:nvSpPr>
          <p:cNvPr id="264" name="Shape 264"/>
          <p:cNvSpPr txBox="1">
            <a:spLocks noGrp="1"/>
          </p:cNvSpPr>
          <p:nvPr>
            <p:ph type="ftr" idx="11"/>
          </p:nvPr>
        </p:nvSpPr>
        <p:spPr>
          <a:xfrm>
            <a:off x="0" y="8685213"/>
            <a:ext cx="2971799" cy="457200"/>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Microsoft Confidential</a:t>
            </a:r>
          </a:p>
        </p:txBody>
      </p:sp>
      <p:sp>
        <p:nvSpPr>
          <p:cNvPr id="265" name="Shape 26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23</a:t>
            </a:fld>
            <a:endParaRPr lang="en-US" sz="1200" b="0" i="0" u="none" strike="noStrike" cap="none" baseline="0">
              <a:solidFill>
                <a:schemeClr val="dk1"/>
              </a:solidFill>
              <a:latin typeface="Calibri"/>
              <a:ea typeface="Calibri"/>
              <a:cs typeface="Calibri"/>
              <a:sym typeface="Calibri"/>
            </a:endParaRPr>
          </a:p>
        </p:txBody>
      </p:sp>
      <p:sp>
        <p:nvSpPr>
          <p:cNvPr id="266" name="Shape 266"/>
          <p:cNvSpPr>
            <a:spLocks noGrp="1" noRot="1" noChangeAspect="1"/>
          </p:cNvSpPr>
          <p:nvPr>
            <p:ph type="sldImg" idx="3"/>
          </p:nvPr>
        </p:nvSpPr>
        <p:spPr>
          <a:xfrm>
            <a:off x="1143000" y="45085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67" name="Shape 267"/>
          <p:cNvSpPr txBox="1">
            <a:spLocks noGrp="1"/>
          </p:cNvSpPr>
          <p:nvPr>
            <p:ph type="body" idx="1"/>
          </p:nvPr>
        </p:nvSpPr>
        <p:spPr>
          <a:xfrm>
            <a:off x="307491" y="4130103"/>
            <a:ext cx="6261651" cy="4554822"/>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4" name="Shape 134"/>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Add slides to each topic section as necessary, including slides with tables, graphs, and images. </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See next section for sample table, graph, image, and video layouts. </a:t>
            </a:r>
          </a:p>
        </p:txBody>
      </p:sp>
      <p:sp>
        <p:nvSpPr>
          <p:cNvPr id="135" name="Shape 135"/>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2</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2" name="Shape 14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SzPct val="25000"/>
              <a:buNone/>
            </a:pPr>
            <a:r>
              <a:rPr lang="en-US" sz="1200" b="0" i="0" u="none" strike="noStrike" cap="none" baseline="0">
                <a:solidFill>
                  <a:schemeClr val="dk1"/>
                </a:solidFill>
                <a:latin typeface="Calibri"/>
                <a:ea typeface="Calibri"/>
                <a:cs typeface="Calibri"/>
                <a:sym typeface="Calibri"/>
              </a:rPr>
              <a:t>Give a brief overview of the presentation. Describe the major focus of the presentation and why it is important.</a:t>
            </a:r>
          </a:p>
          <a:p>
            <a:pPr marL="0" marR="0" lvl="0" indent="0" algn="l" rtl="0">
              <a:lnSpc>
                <a:spcPct val="80000"/>
              </a:lnSpc>
              <a:spcBef>
                <a:spcPts val="0"/>
              </a:spcBef>
              <a:buSzPct val="25000"/>
              <a:buNone/>
            </a:pPr>
            <a:r>
              <a:rPr lang="en-US" sz="1200" b="0" i="0" u="none" strike="noStrike" cap="none" baseline="0">
                <a:solidFill>
                  <a:schemeClr val="dk1"/>
                </a:solidFill>
                <a:latin typeface="Calibri"/>
                <a:ea typeface="Calibri"/>
                <a:cs typeface="Calibri"/>
                <a:sym typeface="Calibri"/>
              </a:rPr>
              <a:t>Introduce each of the major topics.</a:t>
            </a:r>
          </a:p>
          <a:p>
            <a:pPr marL="0" marR="0" lvl="0" indent="0" algn="l" rtl="0">
              <a:spcBef>
                <a:spcPts val="0"/>
              </a:spcBef>
              <a:buSzPct val="25000"/>
              <a:buNone/>
            </a:pPr>
            <a:r>
              <a:rPr lang="en-US" sz="1200" b="0" i="0" u="none" strike="noStrike" cap="none" baseline="0">
                <a:solidFill>
                  <a:schemeClr val="dk1"/>
                </a:solidFill>
                <a:latin typeface="Calibri"/>
                <a:ea typeface="Calibri"/>
                <a:cs typeface="Calibri"/>
                <a:sym typeface="Calibri"/>
              </a:rPr>
              <a:t>To provide a road map for the audience, you can repeat this Overview slide throughout the presentation, highlighting the particular topic you will discuss next.</a:t>
            </a:r>
          </a:p>
        </p:txBody>
      </p:sp>
      <p:sp>
        <p:nvSpPr>
          <p:cNvPr id="143" name="Shape 143"/>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baseline="0">
                <a:solidFill>
                  <a:schemeClr val="dk1"/>
                </a:solidFill>
                <a:latin typeface="Calibri"/>
                <a:ea typeface="Calibri"/>
                <a:cs typeface="Calibri"/>
                <a:sym typeface="Calibri"/>
              </a:rPr>
              <a:t>3</a:t>
            </a:fld>
            <a:endParaRPr lang="en-US" sz="1200" b="0" i="0" u="none" strike="noStrike" cap="none" baseline="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228600" marR="0" lvl="0" indent="-228600" algn="l" rtl="0">
              <a:lnSpc>
                <a:spcPct val="100000"/>
              </a:lnSpc>
              <a:spcBef>
                <a:spcPts val="0"/>
              </a:spcBef>
              <a:spcAft>
                <a:spcPts val="0"/>
              </a:spcAft>
              <a:buClr>
                <a:schemeClr val="dk1"/>
              </a:buClr>
              <a:buSzPct val="25000"/>
              <a:buFont typeface="Calibri"/>
              <a:buNone/>
            </a:pPr>
            <a:r>
              <a:rPr lang="en-US" sz="1200" b="0" i="0" u="none" strike="noStrike" cap="none" baseline="0">
                <a:solidFill>
                  <a:schemeClr val="dk1"/>
                </a:solidFill>
                <a:latin typeface="Calibri"/>
                <a:ea typeface="Calibri"/>
                <a:cs typeface="Calibri"/>
                <a:sym typeface="Calibri"/>
              </a:rPr>
              <a:t>This is another option for an Overview slide.</a:t>
            </a:r>
          </a:p>
          <a:p>
            <a:pPr marL="228600" marR="0" lvl="0" indent="-22860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74" name="Shape 174"/>
          <p:cNvSpPr>
            <a:spLocks noGrp="1" noRot="1" noChangeAspect="1"/>
          </p:cNvSpPr>
          <p:nvPr>
            <p:ph type="sldImg" idx="2"/>
          </p:nvPr>
        </p:nvSpPr>
        <p:spPr>
          <a:xfrm>
            <a:off x="538163" y="503238"/>
            <a:ext cx="3146425" cy="23590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Asynchronous delivery and processing of messages sent within a database or between databases (either on the same instance or in separate instances.  Think of it as</a:t>
            </a:r>
            <a:r>
              <a:rPr lang="en-US" baseline="0" dirty="0" smtClean="0"/>
              <a:t> email processing</a:t>
            </a:r>
            <a:endParaRPr lang="en-US" dirty="0" smtClean="0"/>
          </a:p>
          <a:p>
            <a:pPr marL="228600" marR="0" lvl="0" indent="-22860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Resource contention relief</a:t>
            </a:r>
          </a:p>
          <a:p>
            <a:pPr marL="228600" marR="0" lvl="0" indent="-228600" algn="l" rtl="0">
              <a:spcBef>
                <a:spcPts val="0"/>
              </a:spcBef>
              <a:buClr>
                <a:schemeClr val="dk1"/>
              </a:buClr>
              <a:buFont typeface="Calibri"/>
              <a:buNone/>
            </a:pPr>
            <a:r>
              <a:rPr lang="en-US" sz="1200" b="0" i="0" u="none" strike="noStrike" cap="none" baseline="0" dirty="0" smtClean="0">
                <a:solidFill>
                  <a:schemeClr val="dk1"/>
                </a:solidFill>
                <a:latin typeface="Calibri"/>
                <a:ea typeface="Calibri"/>
                <a:cs typeface="Calibri"/>
                <a:sym typeface="Calibri"/>
              </a:rPr>
              <a:t>message</a:t>
            </a:r>
            <a:endParaRPr sz="1200" b="0" i="0" u="none" strike="noStrike" cap="none" baseline="0" dirty="0">
              <a:solidFill>
                <a:schemeClr val="dk1"/>
              </a:solidFill>
              <a:latin typeface="Calibri"/>
              <a:ea typeface="Calibri"/>
              <a:cs typeface="Calibri"/>
              <a:sym typeface="Calibri"/>
            </a:endParaRPr>
          </a:p>
        </p:txBody>
      </p:sp>
      <p:sp>
        <p:nvSpPr>
          <p:cNvPr id="174" name="Shape 174"/>
          <p:cNvSpPr>
            <a:spLocks noGrp="1" noRot="1" noChangeAspect="1"/>
          </p:cNvSpPr>
          <p:nvPr>
            <p:ph type="sldImg" idx="2"/>
          </p:nvPr>
        </p:nvSpPr>
        <p:spPr>
          <a:xfrm>
            <a:off x="538163" y="503238"/>
            <a:ext cx="3146425" cy="23590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Uses queues</a:t>
            </a:r>
          </a:p>
          <a:p>
            <a:r>
              <a:rPr lang="en-US" dirty="0" smtClean="0"/>
              <a:t>Messages always delivered in order as long as sent on same conversation</a:t>
            </a:r>
          </a:p>
          <a:p>
            <a:r>
              <a:rPr lang="en-US" dirty="0" smtClean="0"/>
              <a:t>Can and should</a:t>
            </a:r>
            <a:r>
              <a:rPr lang="en-US" baseline="0" dirty="0" smtClean="0"/>
              <a:t> encrypt messages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7</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4444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In order to hold a conversation using Service Broker, we first have to specify one or more message types. A Message Type is simply a logical way for you to specify what kind of content will be contained in a message.  Define</a:t>
            </a:r>
            <a:r>
              <a:rPr lang="en-US" baseline="0" dirty="0" smtClean="0"/>
              <a:t> message type based on its contents.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9</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844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
            </a:r>
            <a:br>
              <a:rPr lang="en-US" sz="1200" b="0" i="1" kern="1200" dirty="0" smtClean="0">
                <a:solidFill>
                  <a:schemeClr val="tx1"/>
                </a:solidFill>
                <a:effectLst/>
                <a:latin typeface="+mn-lt"/>
                <a:ea typeface="+mn-ea"/>
                <a:cs typeface="+mn-cs"/>
              </a:rPr>
            </a:br>
            <a:r>
              <a:rPr lang="en-US" sz="1200" b="0" i="1" kern="1200" dirty="0" smtClean="0">
                <a:solidFill>
                  <a:schemeClr val="tx1"/>
                </a:solidFill>
                <a:effectLst/>
                <a:latin typeface="+mn-lt"/>
                <a:ea typeface="+mn-ea"/>
                <a:cs typeface="+mn-cs"/>
              </a:rPr>
              <a:t>Contracts</a:t>
            </a:r>
            <a:r>
              <a:rPr lang="en-US" sz="1200" b="0" i="0" kern="1200" dirty="0" smtClean="0">
                <a:solidFill>
                  <a:schemeClr val="tx1"/>
                </a:solidFill>
                <a:effectLst/>
                <a:latin typeface="+mn-lt"/>
                <a:ea typeface="+mn-ea"/>
                <a:cs typeface="+mn-cs"/>
              </a:rPr>
              <a:t> define the name of a specific business task and list the message types used in that task. Service Broker contracts define two different service roles: the initiator and the target. The initiator of a conversation begins the conversation by sending a message to the target. The contract that the conversation uses defines which service role can send messages of a given message type.</a:t>
            </a:r>
          </a:p>
          <a:p>
            <a:r>
              <a:rPr lang="en-US" sz="1200" b="0" i="0" kern="1200" dirty="0" smtClean="0">
                <a:solidFill>
                  <a:schemeClr val="tx1"/>
                </a:solidFill>
                <a:effectLst/>
                <a:latin typeface="+mn-lt"/>
                <a:ea typeface="+mn-ea"/>
                <a:cs typeface="+mn-cs"/>
              </a:rPr>
              <a:t>For each task that the service performs, create a contract that includes the message types for each step in the task. For each message type, specify whether the message type is sent from the initiator to the target, from the target to the initiator, or in both directions.</a:t>
            </a:r>
          </a:p>
          <a:p>
            <a:r>
              <a:rPr lang="en-US" sz="1200" b="0" i="0" kern="1200" dirty="0" smtClean="0">
                <a:solidFill>
                  <a:schemeClr val="tx1"/>
                </a:solidFill>
                <a:effectLst/>
                <a:latin typeface="+mn-lt"/>
                <a:ea typeface="+mn-ea"/>
                <a:cs typeface="+mn-cs"/>
              </a:rPr>
              <a:t>A contract does not specify message ordering or the number of messages of a particular type that can be sent. Service Broker requires that the initiator send the first message in a dialog conversation. After the first message, there are no ordering requirements.</a:t>
            </a:r>
          </a:p>
          <a:p>
            <a:r>
              <a:rPr lang="en-US" sz="1200" b="0" i="0" kern="1200" dirty="0" smtClean="0">
                <a:solidFill>
                  <a:schemeClr val="tx1"/>
                </a:solidFill>
                <a:effectLst/>
                <a:latin typeface="+mn-lt"/>
                <a:ea typeface="+mn-ea"/>
                <a:cs typeface="+mn-cs"/>
              </a:rPr>
              <a:t>More than one contract can use the same message types. For example, a message that consists of an XML document that contains a part number and quantity may be useful in a task that accepts an order from a customer, a task that manages inventory, and a task that requests shipping. Each task corresponds to a distinct contract, but all three contracts can use the same message type.</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10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6855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7"/>
        <p:cNvGrpSpPr/>
        <p:nvPr/>
      </p:nvGrpSpPr>
      <p:grpSpPr>
        <a:xfrm>
          <a:off x="0" y="0"/>
          <a:ext cx="0" cy="0"/>
          <a:chOff x="0" y="0"/>
          <a:chExt cx="0" cy="0"/>
        </a:xfrm>
      </p:grpSpPr>
      <p:pic>
        <p:nvPicPr>
          <p:cNvPr id="18" name="Shape 18"/>
          <p:cNvPicPr preferRelativeResize="0"/>
          <p:nvPr/>
        </p:nvPicPr>
        <p:blipFill rotWithShape="1">
          <a:blip r:embed="rId2">
            <a:alphaModFix/>
          </a:blip>
          <a:srcRect/>
          <a:stretch/>
        </p:blipFill>
        <p:spPr>
          <a:xfrm>
            <a:off x="0" y="107548"/>
            <a:ext cx="9144000" cy="6758699"/>
          </a:xfrm>
          <a:prstGeom prst="rect">
            <a:avLst/>
          </a:prstGeom>
          <a:noFill/>
          <a:ln>
            <a:noFill/>
          </a:ln>
        </p:spPr>
      </p:pic>
      <p:sp>
        <p:nvSpPr>
          <p:cNvPr id="19" name="Shape 19"/>
          <p:cNvSpPr txBox="1">
            <a:spLocks noGrp="1"/>
          </p:cNvSpPr>
          <p:nvPr>
            <p:ph type="ctrTitle"/>
          </p:nvPr>
        </p:nvSpPr>
        <p:spPr>
          <a:xfrm>
            <a:off x="458408" y="516685"/>
            <a:ext cx="8203200" cy="1470000"/>
          </a:xfrm>
          <a:prstGeom prst="rect">
            <a:avLst/>
          </a:prstGeom>
          <a:noFill/>
          <a:ln>
            <a:noFill/>
          </a:ln>
        </p:spPr>
        <p:txBody>
          <a:bodyPr lIns="91425" tIns="91425" rIns="91425" bIns="91425" anchor="ctr" anchorCtr="0"/>
          <a:lstStyle>
            <a:lvl1pPr marL="0" marR="0" indent="0" algn="l" rtl="0">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0" name="Shape 20"/>
          <p:cNvSpPr txBox="1">
            <a:spLocks noGrp="1"/>
          </p:cNvSpPr>
          <p:nvPr>
            <p:ph type="subTitle" idx="1"/>
          </p:nvPr>
        </p:nvSpPr>
        <p:spPr>
          <a:xfrm>
            <a:off x="458409" y="1907341"/>
            <a:ext cx="7925399" cy="1752600"/>
          </a:xfrm>
          <a:prstGeom prst="rect">
            <a:avLst/>
          </a:prstGeom>
          <a:noFill/>
          <a:ln>
            <a:noFill/>
          </a:ln>
        </p:spPr>
        <p:txBody>
          <a:bodyPr lIns="91425" tIns="91425" rIns="91425" bIns="91425" anchor="t" anchorCtr="0"/>
          <a:lstStyle>
            <a:lvl1pPr marL="0" marR="0" indent="0" algn="l" rtl="0">
              <a:spcBef>
                <a:spcPts val="600"/>
              </a:spcBef>
              <a:buClr>
                <a:schemeClr val="lt1"/>
              </a:buClr>
              <a:buFont typeface="Noto Symbol"/>
              <a:buNone/>
              <a:defRPr/>
            </a:lvl1pPr>
            <a:lvl2pPr marL="457200" marR="0" indent="0" algn="ctr" rtl="0">
              <a:spcBef>
                <a:spcPts val="520"/>
              </a:spcBef>
              <a:buClr>
                <a:srgbClr val="888888"/>
              </a:buClr>
              <a:buFont typeface="Noto Symbol"/>
              <a:buNone/>
              <a:defRPr/>
            </a:lvl2pPr>
            <a:lvl3pPr marL="914400" marR="0" indent="0" algn="ctr" rtl="0">
              <a:spcBef>
                <a:spcPts val="440"/>
              </a:spcBef>
              <a:buClr>
                <a:srgbClr val="888888"/>
              </a:buClr>
              <a:buFont typeface="Noto Symbol"/>
              <a:buNone/>
              <a:defRPr/>
            </a:lvl3pPr>
            <a:lvl4pPr marL="1371600" marR="0" indent="0" algn="ctr" rtl="0">
              <a:spcBef>
                <a:spcPts val="400"/>
              </a:spcBef>
              <a:buClr>
                <a:srgbClr val="888888"/>
              </a:buClr>
              <a:buFont typeface="Noto Symbol"/>
              <a:buNone/>
              <a:defRPr/>
            </a:lvl4pPr>
            <a:lvl5pPr marL="1828800" marR="0" indent="0" algn="ctr" rtl="0">
              <a:spcBef>
                <a:spcPts val="360"/>
              </a:spcBef>
              <a:buClr>
                <a:srgbClr val="888888"/>
              </a:buClr>
              <a:buFont typeface="Noto Symbo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21" name="Shape 21"/>
          <p:cNvSpPr txBox="1">
            <a:spLocks noGrp="1"/>
          </p:cNvSpPr>
          <p:nvPr>
            <p:ph type="dt" idx="10"/>
          </p:nvPr>
        </p:nvSpPr>
        <p:spPr>
          <a:xfrm>
            <a:off x="457200" y="6197616"/>
            <a:ext cx="7730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2" name="Shape 22"/>
          <p:cNvSpPr txBox="1">
            <a:spLocks noGrp="1"/>
          </p:cNvSpPr>
          <p:nvPr>
            <p:ph type="ftr" idx="11"/>
          </p:nvPr>
        </p:nvSpPr>
        <p:spPr>
          <a:xfrm>
            <a:off x="1350846" y="6197616"/>
            <a:ext cx="2895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pic>
        <p:nvPicPr>
          <p:cNvPr id="23" name="Shape 23"/>
          <p:cNvPicPr preferRelativeResize="0"/>
          <p:nvPr/>
        </p:nvPicPr>
        <p:blipFill rotWithShape="1">
          <a:blip r:embed="rId3">
            <a:alphaModFix/>
          </a:blip>
          <a:srcRect/>
          <a:stretch/>
        </p:blipFill>
        <p:spPr>
          <a:xfrm>
            <a:off x="7064317" y="5675584"/>
            <a:ext cx="1912800" cy="1043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1" name="Shape 81"/>
          <p:cNvSpPr txBox="1">
            <a:spLocks noGrp="1"/>
          </p:cNvSpPr>
          <p:nvPr>
            <p:ph type="body" idx="1"/>
          </p:nvPr>
        </p:nvSpPr>
        <p:spPr>
          <a:xfrm rot="5400000">
            <a:off x="2308949" y="-251550"/>
            <a:ext cx="4526100" cy="8229600"/>
          </a:xfrm>
          <a:prstGeom prst="rect">
            <a:avLst/>
          </a:prstGeom>
          <a:noFill/>
          <a:ln>
            <a:noFill/>
          </a:ln>
        </p:spPr>
        <p:txBody>
          <a:bodyPr lIns="91425" tIns="91425" rIns="91425" bIns="91425" anchor="t" anchorCtr="0"/>
          <a:lstStyle>
            <a:lvl1pPr marL="342900" indent="-152400" algn="l" rtl="0">
              <a:spcBef>
                <a:spcPts val="600"/>
              </a:spcBef>
              <a:buClr>
                <a:schemeClr val="dk2"/>
              </a:buClr>
              <a:buFont typeface="Noto Symbol"/>
              <a:buChar char="▪"/>
              <a:defRPr/>
            </a:lvl1pPr>
            <a:lvl2pPr marL="742950" indent="-120650" algn="l" rtl="0">
              <a:spcBef>
                <a:spcPts val="520"/>
              </a:spcBef>
              <a:buClr>
                <a:schemeClr val="dk2"/>
              </a:buClr>
              <a:buFont typeface="Noto Symbol"/>
              <a:buChar char="▪"/>
              <a:defRPr/>
            </a:lvl2pPr>
            <a:lvl3pPr marL="1143000" indent="-88900" algn="l" rtl="0">
              <a:spcBef>
                <a:spcPts val="440"/>
              </a:spcBef>
              <a:buClr>
                <a:schemeClr val="dk2"/>
              </a:buClr>
              <a:buFont typeface="Noto Symbol"/>
              <a:buChar char="▪"/>
              <a:defRPr/>
            </a:lvl3pPr>
            <a:lvl4pPr marL="1600200" indent="-101600" algn="l" rtl="0">
              <a:spcBef>
                <a:spcPts val="400"/>
              </a:spcBef>
              <a:buClr>
                <a:schemeClr val="dk2"/>
              </a:buClr>
              <a:buFont typeface="Noto Symbol"/>
              <a:buChar char="▪"/>
              <a:defRPr/>
            </a:lvl4pPr>
            <a:lvl5pPr marL="2057400" indent="-114300" algn="l" rtl="0">
              <a:spcBef>
                <a:spcPts val="360"/>
              </a:spcBef>
              <a:buClr>
                <a:schemeClr val="dk2"/>
              </a:buClr>
              <a:buFont typeface="Noto Symbo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82" name="Shape 82"/>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3" name="Shape 83"/>
          <p:cNvSpPr txBox="1"/>
          <p:nvPr/>
        </p:nvSpPr>
        <p:spPr>
          <a:xfrm>
            <a:off x="706329" y="6286905"/>
            <a:ext cx="851400" cy="365099"/>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en-US" sz="1100" b="0" i="0" u="none" strike="noStrike" cap="none" baseline="0">
                <a:solidFill>
                  <a:srgbClr val="FFFFFF"/>
                </a:solidFill>
                <a:latin typeface="Arial"/>
                <a:ea typeface="Arial"/>
                <a:cs typeface="Arial"/>
                <a:sym typeface="Arial"/>
              </a:rPr>
              <a:t>4/24/2012  |</a:t>
            </a:r>
          </a:p>
        </p:txBody>
      </p:sp>
      <p:sp>
        <p:nvSpPr>
          <p:cNvPr id="84" name="Shape 84"/>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5" name="Shape 85"/>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cxnSp>
        <p:nvCxnSpPr>
          <p:cNvPr id="86" name="Shape 86"/>
          <p:cNvCxnSpPr/>
          <p:nvPr/>
        </p:nvCxnSpPr>
        <p:spPr>
          <a:xfrm>
            <a:off x="536575" y="1299671"/>
            <a:ext cx="8686800" cy="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87"/>
        <p:cNvGrpSpPr/>
        <p:nvPr/>
      </p:nvGrpSpPr>
      <p:grpSpPr>
        <a:xfrm>
          <a:off x="0" y="0"/>
          <a:ext cx="0" cy="0"/>
          <a:chOff x="0" y="0"/>
          <a:chExt cx="0" cy="0"/>
        </a:xfrm>
      </p:grpSpPr>
      <p:sp>
        <p:nvSpPr>
          <p:cNvPr id="88" name="Shape 88"/>
          <p:cNvSpPr txBox="1">
            <a:spLocks noGrp="1"/>
          </p:cNvSpPr>
          <p:nvPr>
            <p:ph type="title"/>
          </p:nvPr>
        </p:nvSpPr>
        <p:spPr>
          <a:xfrm rot="5400000">
            <a:off x="4732349" y="2171687"/>
            <a:ext cx="5851500" cy="2057400"/>
          </a:xfrm>
          <a:prstGeom prst="rect">
            <a:avLst/>
          </a:prstGeom>
          <a:noFill/>
          <a:ln>
            <a:noFill/>
          </a:ln>
        </p:spPr>
        <p:txBody>
          <a:bodyPr lIns="91425" tIns="91425" rIns="91425" bIns="91425" anchor="ctr" anchorCtr="0"/>
          <a:lstStyle>
            <a:lvl1pPr algn="l"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9" name="Shape 89"/>
          <p:cNvSpPr txBox="1">
            <a:spLocks noGrp="1"/>
          </p:cNvSpPr>
          <p:nvPr>
            <p:ph type="body" idx="1"/>
          </p:nvPr>
        </p:nvSpPr>
        <p:spPr>
          <a:xfrm rot="5400000">
            <a:off x="541350" y="190489"/>
            <a:ext cx="5851500" cy="6019799"/>
          </a:xfrm>
          <a:prstGeom prst="rect">
            <a:avLst/>
          </a:prstGeom>
          <a:noFill/>
          <a:ln>
            <a:noFill/>
          </a:ln>
        </p:spPr>
        <p:txBody>
          <a:bodyPr lIns="91425" tIns="91425" rIns="91425" bIns="91425" anchor="t" anchorCtr="0"/>
          <a:lstStyle>
            <a:lvl1pPr marL="342900" indent="-152400" algn="l" rtl="0">
              <a:spcBef>
                <a:spcPts val="600"/>
              </a:spcBef>
              <a:buClr>
                <a:schemeClr val="dk2"/>
              </a:buClr>
              <a:buFont typeface="Noto Symbol"/>
              <a:buChar char="▪"/>
              <a:defRPr/>
            </a:lvl1pPr>
            <a:lvl2pPr marL="742950" indent="-120650" algn="l" rtl="0">
              <a:spcBef>
                <a:spcPts val="520"/>
              </a:spcBef>
              <a:buClr>
                <a:schemeClr val="dk2"/>
              </a:buClr>
              <a:buFont typeface="Noto Symbol"/>
              <a:buChar char="▪"/>
              <a:defRPr/>
            </a:lvl2pPr>
            <a:lvl3pPr marL="1143000" indent="-88900" algn="l" rtl="0">
              <a:spcBef>
                <a:spcPts val="440"/>
              </a:spcBef>
              <a:buClr>
                <a:schemeClr val="dk2"/>
              </a:buClr>
              <a:buFont typeface="Noto Symbol"/>
              <a:buChar char="▪"/>
              <a:defRPr/>
            </a:lvl3pPr>
            <a:lvl4pPr marL="1600200" indent="-101600" algn="l" rtl="0">
              <a:spcBef>
                <a:spcPts val="400"/>
              </a:spcBef>
              <a:buClr>
                <a:schemeClr val="dk2"/>
              </a:buClr>
              <a:buFont typeface="Noto Symbol"/>
              <a:buChar char="▪"/>
              <a:defRPr/>
            </a:lvl4pPr>
            <a:lvl5pPr marL="2057400" indent="-114300" algn="l" rtl="0">
              <a:spcBef>
                <a:spcPts val="360"/>
              </a:spcBef>
              <a:buClr>
                <a:schemeClr val="dk2"/>
              </a:buClr>
              <a:buFont typeface="Noto Symbo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90" name="Shape 90"/>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1" name="Shape 91"/>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2" name="Shape 92"/>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93"/>
        <p:cNvGrpSpPr/>
        <p:nvPr/>
      </p:nvGrpSpPr>
      <p:grpSpPr>
        <a:xfrm>
          <a:off x="0" y="0"/>
          <a:ext cx="0" cy="0"/>
          <a:chOff x="0" y="0"/>
          <a:chExt cx="0" cy="0"/>
        </a:xfrm>
      </p:grpSpPr>
      <p:pic>
        <p:nvPicPr>
          <p:cNvPr id="94" name="Shape 94"/>
          <p:cNvPicPr preferRelativeResize="0"/>
          <p:nvPr/>
        </p:nvPicPr>
        <p:blipFill rotWithShape="1">
          <a:blip r:embed="rId2">
            <a:alphaModFix/>
          </a:blip>
          <a:srcRect/>
          <a:stretch/>
        </p:blipFill>
        <p:spPr>
          <a:xfrm>
            <a:off x="43543" y="2"/>
            <a:ext cx="9100499" cy="6879899"/>
          </a:xfrm>
          <a:prstGeom prst="rect">
            <a:avLst/>
          </a:prstGeom>
          <a:noFill/>
          <a:ln>
            <a:noFill/>
          </a:ln>
        </p:spPr>
      </p:pic>
      <p:sp>
        <p:nvSpPr>
          <p:cNvPr id="95" name="Shape 95"/>
          <p:cNvSpPr txBox="1">
            <a:spLocks noGrp="1"/>
          </p:cNvSpPr>
          <p:nvPr>
            <p:ph type="ctrTitle"/>
          </p:nvPr>
        </p:nvSpPr>
        <p:spPr>
          <a:xfrm>
            <a:off x="2590800" y="2286000"/>
            <a:ext cx="6180300" cy="1470000"/>
          </a:xfrm>
          <a:prstGeom prst="rect">
            <a:avLst/>
          </a:prstGeom>
          <a:noFill/>
          <a:ln>
            <a:noFill/>
          </a:ln>
        </p:spPr>
        <p:txBody>
          <a:bodyPr lIns="91425" tIns="91425" rIns="91425" bIns="91425" anchor="t" anchorCtr="0"/>
          <a:lstStyle>
            <a:lvl1pPr marL="0" marR="0" indent="0" algn="r" rtl="0">
              <a:spcBef>
                <a:spcPts val="0"/>
              </a:spcBef>
              <a:buClr>
                <a:srgbClr val="003300"/>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96" name="Shape 96"/>
          <p:cNvSpPr txBox="1">
            <a:spLocks noGrp="1"/>
          </p:cNvSpPr>
          <p:nvPr>
            <p:ph type="subTitle" idx="1"/>
          </p:nvPr>
        </p:nvSpPr>
        <p:spPr>
          <a:xfrm>
            <a:off x="3962400" y="4038602"/>
            <a:ext cx="4772400" cy="990599"/>
          </a:xfrm>
          <a:prstGeom prst="rect">
            <a:avLst/>
          </a:prstGeom>
          <a:noFill/>
          <a:ln>
            <a:noFill/>
          </a:ln>
        </p:spPr>
        <p:txBody>
          <a:bodyPr lIns="91425" tIns="91425" rIns="91425" bIns="91425" anchor="t" anchorCtr="0"/>
          <a:lstStyle>
            <a:lvl1pPr marL="0" marR="0" indent="0" algn="r" rtl="0">
              <a:spcBef>
                <a:spcPts val="400"/>
              </a:spcBef>
              <a:buClr>
                <a:schemeClr val="dk1"/>
              </a:buClr>
              <a:buFont typeface="Arial"/>
              <a:buNone/>
              <a:defRPr/>
            </a:lvl1pPr>
            <a:lvl2pPr marL="457200" marR="0" indent="0" algn="ctr" rtl="0">
              <a:spcBef>
                <a:spcPts val="480"/>
              </a:spcBef>
              <a:buClr>
                <a:srgbClr val="888888"/>
              </a:buClr>
              <a:buFont typeface="Arial"/>
              <a:buNone/>
              <a:defRPr/>
            </a:lvl2pPr>
            <a:lvl3pPr marL="914400" marR="0" indent="0" algn="ctr" rtl="0">
              <a:spcBef>
                <a:spcPts val="400"/>
              </a:spcBef>
              <a:buClr>
                <a:srgbClr val="888888"/>
              </a:buClr>
              <a:buFont typeface="Arial"/>
              <a:buNone/>
              <a:defRPr/>
            </a:lvl3pPr>
            <a:lvl4pPr marL="1371600" marR="0" indent="0" algn="ctr" rtl="0">
              <a:spcBef>
                <a:spcPts val="360"/>
              </a:spcBef>
              <a:buClr>
                <a:srgbClr val="888888"/>
              </a:buClr>
              <a:buFont typeface="Arial"/>
              <a:buNone/>
              <a:defRPr/>
            </a:lvl4pPr>
            <a:lvl5pPr marL="1828800" marR="0" indent="0" algn="ctr" rtl="0">
              <a:spcBef>
                <a:spcPts val="36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pic>
        <p:nvPicPr>
          <p:cNvPr id="97" name="Shape 97"/>
          <p:cNvPicPr preferRelativeResize="0"/>
          <p:nvPr/>
        </p:nvPicPr>
        <p:blipFill rotWithShape="1">
          <a:blip r:embed="rId3">
            <a:alphaModFix/>
          </a:blip>
          <a:srcRect/>
          <a:stretch/>
        </p:blipFill>
        <p:spPr>
          <a:xfrm>
            <a:off x="1" y="1251"/>
            <a:ext cx="3721499" cy="6858000"/>
          </a:xfrm>
          <a:prstGeom prst="rect">
            <a:avLst/>
          </a:prstGeom>
          <a:noFill/>
          <a:ln>
            <a:noFill/>
          </a:ln>
        </p:spPr>
      </p:pic>
      <p:sp>
        <p:nvSpPr>
          <p:cNvPr id="98" name="Shape 98"/>
          <p:cNvSpPr>
            <a:spLocks noGrp="1"/>
          </p:cNvSpPr>
          <p:nvPr>
            <p:ph type="pic" idx="2"/>
          </p:nvPr>
        </p:nvSpPr>
        <p:spPr>
          <a:xfrm>
            <a:off x="6858000" y="5105402"/>
            <a:ext cx="1828800" cy="990599"/>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500"/>
                                        <p:tgtEl>
                                          <p:spTgt spid="9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1">
    <p:bg>
      <p:bgPr>
        <a:blipFill rotWithShape="1">
          <a:blip r:embed="rId2">
            <a:alphaModFix/>
          </a:blip>
          <a:stretch>
            <a:fillRect/>
          </a:stretch>
        </a:blip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762001" y="269632"/>
            <a:ext cx="8077199" cy="1143000"/>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1" name="Shape 101"/>
          <p:cNvSpPr txBox="1">
            <a:spLocks noGrp="1"/>
          </p:cNvSpPr>
          <p:nvPr>
            <p:ph type="body" idx="1"/>
          </p:nvPr>
        </p:nvSpPr>
        <p:spPr>
          <a:xfrm>
            <a:off x="762001" y="1596412"/>
            <a:ext cx="8077199" cy="42975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 name="Shape 102"/>
          <p:cNvSpPr txBox="1">
            <a:spLocks noGrp="1"/>
          </p:cNvSpPr>
          <p:nvPr>
            <p:ph type="dt" idx="10"/>
          </p:nvPr>
        </p:nvSpPr>
        <p:spPr>
          <a:xfrm>
            <a:off x="762001" y="6356352"/>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03" name="Shape 103"/>
          <p:cNvSpPr txBox="1">
            <a:spLocks noGrp="1"/>
          </p:cNvSpPr>
          <p:nvPr>
            <p:ph type="ftr" idx="11"/>
          </p:nvPr>
        </p:nvSpPr>
        <p:spPr>
          <a:xfrm>
            <a:off x="3352800" y="6356352"/>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04" name="Shape 104"/>
          <p:cNvSpPr txBox="1">
            <a:spLocks noGrp="1"/>
          </p:cNvSpPr>
          <p:nvPr>
            <p:ph type="sldNum" idx="12"/>
          </p:nvPr>
        </p:nvSpPr>
        <p:spPr>
          <a:xfrm>
            <a:off x="6705601" y="635635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105"/>
        <p:cNvGrpSpPr/>
        <p:nvPr/>
      </p:nvGrpSpPr>
      <p:grpSpPr>
        <a:xfrm>
          <a:off x="0" y="0"/>
          <a:ext cx="0" cy="0"/>
          <a:chOff x="0" y="0"/>
          <a:chExt cx="0" cy="0"/>
        </a:xfrm>
      </p:grpSpPr>
      <p:pic>
        <p:nvPicPr>
          <p:cNvPr id="106" name="Shape 106"/>
          <p:cNvPicPr preferRelativeResize="0"/>
          <p:nvPr/>
        </p:nvPicPr>
        <p:blipFill rotWithShape="1">
          <a:blip r:embed="rId2">
            <a:alphaModFix/>
          </a:blip>
          <a:srcRect/>
          <a:stretch/>
        </p:blipFill>
        <p:spPr>
          <a:xfrm>
            <a:off x="43543" y="2"/>
            <a:ext cx="9100499" cy="6879899"/>
          </a:xfrm>
          <a:prstGeom prst="rect">
            <a:avLst/>
          </a:prstGeom>
          <a:noFill/>
          <a:ln>
            <a:noFill/>
          </a:ln>
        </p:spPr>
      </p:pic>
      <p:pic>
        <p:nvPicPr>
          <p:cNvPr id="107" name="Shape 107"/>
          <p:cNvPicPr preferRelativeResize="0"/>
          <p:nvPr/>
        </p:nvPicPr>
        <p:blipFill rotWithShape="1">
          <a:blip r:embed="rId3">
            <a:alphaModFix/>
          </a:blip>
          <a:srcRect/>
          <a:stretch/>
        </p:blipFill>
        <p:spPr>
          <a:xfrm rot="5400000">
            <a:off x="3161014" y="-3176849"/>
            <a:ext cx="2819400" cy="9173099"/>
          </a:xfrm>
          <a:prstGeom prst="rect">
            <a:avLst/>
          </a:prstGeom>
          <a:noFill/>
          <a:ln>
            <a:noFill/>
          </a:ln>
        </p:spPr>
      </p:pic>
      <p:sp>
        <p:nvSpPr>
          <p:cNvPr id="108" name="Shape 108"/>
          <p:cNvSpPr txBox="1">
            <a:spLocks noGrp="1"/>
          </p:cNvSpPr>
          <p:nvPr>
            <p:ph type="title"/>
          </p:nvPr>
        </p:nvSpPr>
        <p:spPr>
          <a:xfrm>
            <a:off x="4572000" y="3048002"/>
            <a:ext cx="4343400" cy="13619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9" name="Shape 109"/>
          <p:cNvSpPr txBox="1">
            <a:spLocks noGrp="1"/>
          </p:cNvSpPr>
          <p:nvPr>
            <p:ph type="dt" idx="10"/>
          </p:nvPr>
        </p:nvSpPr>
        <p:spPr>
          <a:xfrm>
            <a:off x="762001" y="6356352"/>
            <a:ext cx="2133599"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0" name="Shape 110"/>
          <p:cNvSpPr txBox="1">
            <a:spLocks noGrp="1"/>
          </p:cNvSpPr>
          <p:nvPr>
            <p:ph type="ftr" idx="11"/>
          </p:nvPr>
        </p:nvSpPr>
        <p:spPr>
          <a:xfrm>
            <a:off x="3352800" y="6356352"/>
            <a:ext cx="2895600" cy="365099"/>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1" name="Shape 111"/>
          <p:cNvSpPr txBox="1">
            <a:spLocks noGrp="1"/>
          </p:cNvSpPr>
          <p:nvPr>
            <p:ph type="sldNum" idx="12"/>
          </p:nvPr>
        </p:nvSpPr>
        <p:spPr>
          <a:xfrm>
            <a:off x="6705601" y="6356352"/>
            <a:ext cx="21335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baseline="0">
                <a:solidFill>
                  <a:srgbClr val="888888"/>
                </a:solidFill>
                <a:latin typeface="Calibri"/>
                <a:ea typeface="Calibri"/>
                <a:cs typeface="Calibri"/>
                <a:sym typeface="Calibri"/>
              </a:rPr>
              <a:t>‹#›</a:t>
            </a:fld>
            <a:endParaRPr lang="en-US" sz="1200" b="0" i="0" u="none" strike="noStrike" cap="none" baseline="0">
              <a:solidFill>
                <a:srgbClr val="888888"/>
              </a:solidFill>
              <a:latin typeface="Calibri"/>
              <a:ea typeface="Calibri"/>
              <a:cs typeface="Calibri"/>
              <a:sym typeface="Calibri"/>
            </a:endParaRPr>
          </a:p>
        </p:txBody>
      </p:sp>
      <p:sp>
        <p:nvSpPr>
          <p:cNvPr id="112" name="Shape 112"/>
          <p:cNvSpPr>
            <a:spLocks noGrp="1"/>
          </p:cNvSpPr>
          <p:nvPr>
            <p:ph type="pic" idx="2"/>
          </p:nvPr>
        </p:nvSpPr>
        <p:spPr>
          <a:xfrm>
            <a:off x="6781801" y="5334002"/>
            <a:ext cx="2133599" cy="990599"/>
          </a:xfrm>
          <a:prstGeom prst="rect">
            <a:avLst/>
          </a:prstGeom>
          <a:no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animEffect transition="in" filter="fade">
                                      <p:cBhvr>
                                        <p:cTn id="11"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152400" rtl="0">
              <a:spcBef>
                <a:spcPts val="0"/>
              </a:spcBef>
              <a:buClr>
                <a:schemeClr val="dk2"/>
              </a:buClr>
              <a:buFont typeface="Noto Symbol"/>
              <a:buChar char="▪"/>
              <a:defRPr/>
            </a:lvl1pPr>
            <a:lvl2pPr marL="742950" indent="-120650" rtl="0">
              <a:spcBef>
                <a:spcPts val="0"/>
              </a:spcBef>
              <a:buClr>
                <a:srgbClr val="474947"/>
              </a:buClr>
              <a:buFont typeface="Noto Symbol"/>
              <a:buChar char="▪"/>
              <a:defRPr/>
            </a:lvl2pPr>
            <a:lvl3pPr marL="1143000" indent="-88900" rtl="0">
              <a:spcBef>
                <a:spcPts val="0"/>
              </a:spcBef>
              <a:buClr>
                <a:srgbClr val="474947"/>
              </a:buClr>
              <a:buFont typeface="Noto Symbol"/>
              <a:buChar char="▪"/>
              <a:defRPr/>
            </a:lvl3pPr>
            <a:lvl4pPr marL="1600200" indent="-101600" rtl="0">
              <a:spcBef>
                <a:spcPts val="0"/>
              </a:spcBef>
              <a:buClr>
                <a:srgbClr val="474947"/>
              </a:buClr>
              <a:buFont typeface="Noto Symbol"/>
              <a:buChar char="▪"/>
              <a:defRPr/>
            </a:lvl4pPr>
            <a:lvl5pPr marL="2057400" indent="-114300" rtl="0">
              <a:spcBef>
                <a:spcPts val="0"/>
              </a:spcBef>
              <a:buClr>
                <a:srgbClr val="474947"/>
              </a:buClr>
              <a:buFont typeface="Noto Symbol"/>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8" name="Shape 28"/>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9" name="Shape 29"/>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cxnSp>
        <p:nvCxnSpPr>
          <p:cNvPr id="30" name="Shape 30"/>
          <p:cNvCxnSpPr/>
          <p:nvPr/>
        </p:nvCxnSpPr>
        <p:spPr>
          <a:xfrm>
            <a:off x="536575" y="1299671"/>
            <a:ext cx="8686800" cy="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3" name="Shape 33"/>
          <p:cNvSpPr txBox="1">
            <a:spLocks noGrp="1"/>
          </p:cNvSpPr>
          <p:nvPr>
            <p:ph type="body" idx="1"/>
          </p:nvPr>
        </p:nvSpPr>
        <p:spPr>
          <a:xfrm>
            <a:off x="457201"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4" name="Shape 34"/>
          <p:cNvSpPr txBox="1">
            <a:spLocks noGrp="1"/>
          </p:cNvSpPr>
          <p:nvPr>
            <p:ph type="body" idx="2"/>
          </p:nvPr>
        </p:nvSpPr>
        <p:spPr>
          <a:xfrm>
            <a:off x="4648201" y="1600200"/>
            <a:ext cx="4038599" cy="45261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6" name="Shape 36"/>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cxnSp>
        <p:nvCxnSpPr>
          <p:cNvPr id="38" name="Shape 38"/>
          <p:cNvCxnSpPr/>
          <p:nvPr/>
        </p:nvCxnSpPr>
        <p:spPr>
          <a:xfrm>
            <a:off x="536575" y="1299671"/>
            <a:ext cx="8686800" cy="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722312" y="4406902"/>
            <a:ext cx="7772400" cy="1361999"/>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722312" y="2906713"/>
            <a:ext cx="7772400" cy="1500300"/>
          </a:xfrm>
          <a:prstGeom prst="rect">
            <a:avLst/>
          </a:prstGeom>
          <a:noFill/>
          <a:ln>
            <a:noFill/>
          </a:ln>
        </p:spPr>
        <p:txBody>
          <a:bodyPr lIns="91425" tIns="91425" rIns="91425" bIns="91425" anchor="b" anchorCtr="0"/>
          <a:lstStyle>
            <a:lvl1pPr marL="0" indent="0" rtl="0">
              <a:spcBef>
                <a:spcPts val="0"/>
              </a:spcBef>
              <a:buClr>
                <a:srgbClr val="888888"/>
              </a:buClr>
              <a:buFont typeface="Arial"/>
              <a:buNone/>
              <a:defRPr/>
            </a:lvl1pPr>
            <a:lvl2pPr marL="457200" indent="0" rtl="0">
              <a:spcBef>
                <a:spcPts val="0"/>
              </a:spcBef>
              <a:buClr>
                <a:srgbClr val="888888"/>
              </a:buClr>
              <a:buFont typeface="Arial"/>
              <a:buNone/>
              <a:defRPr/>
            </a:lvl2pPr>
            <a:lvl3pPr marL="914400" indent="0" rtl="0">
              <a:spcBef>
                <a:spcPts val="0"/>
              </a:spcBef>
              <a:buClr>
                <a:srgbClr val="888888"/>
              </a:buClr>
              <a:buFont typeface="Arial"/>
              <a:buNone/>
              <a:defRPr/>
            </a:lvl3pPr>
            <a:lvl4pPr marL="1371600" indent="0" rtl="0">
              <a:spcBef>
                <a:spcPts val="0"/>
              </a:spcBef>
              <a:buClr>
                <a:srgbClr val="888888"/>
              </a:buClr>
              <a:buFont typeface="Arial"/>
              <a:buNone/>
              <a:defRPr/>
            </a:lvl4pPr>
            <a:lvl5pPr marL="1828800" indent="0" rtl="0">
              <a:spcBef>
                <a:spcPts val="0"/>
              </a:spcBef>
              <a:buClr>
                <a:srgbClr val="888888"/>
              </a:buClr>
              <a:buFont typeface="Arial"/>
              <a:buNone/>
              <a:defRPr/>
            </a:lvl5pPr>
            <a:lvl6pPr marL="2286000" indent="0" rtl="0">
              <a:spcBef>
                <a:spcPts val="0"/>
              </a:spcBef>
              <a:buClr>
                <a:srgbClr val="888888"/>
              </a:buClr>
              <a:buFont typeface="Arial"/>
              <a:buNone/>
              <a:defRPr/>
            </a:lvl6pPr>
            <a:lvl7pPr marL="2743200" indent="0" rtl="0">
              <a:spcBef>
                <a:spcPts val="0"/>
              </a:spcBef>
              <a:buClr>
                <a:srgbClr val="888888"/>
              </a:buClr>
              <a:buFont typeface="Arial"/>
              <a:buNone/>
              <a:defRPr/>
            </a:lvl7pPr>
            <a:lvl8pPr marL="3200400" indent="0" rtl="0">
              <a:spcBef>
                <a:spcPts val="0"/>
              </a:spcBef>
              <a:buClr>
                <a:srgbClr val="888888"/>
              </a:buClr>
              <a:buFont typeface="Arial"/>
              <a:buNone/>
              <a:defRPr/>
            </a:lvl8pPr>
            <a:lvl9pPr marL="3657600" indent="0" rtl="0">
              <a:spcBef>
                <a:spcPts val="0"/>
              </a:spcBef>
              <a:buClr>
                <a:srgbClr val="888888"/>
              </a:buClr>
              <a:buFont typeface="Arial"/>
              <a:buNone/>
              <a:defRPr/>
            </a:lvl9pPr>
          </a:lstStyle>
          <a:p>
            <a:endParaRPr/>
          </a:p>
        </p:txBody>
      </p:sp>
      <p:sp>
        <p:nvSpPr>
          <p:cNvPr id="42" name="Shape 42"/>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3" name="Shape 43"/>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4" name="Shape 44"/>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7" name="Shape 47"/>
          <p:cNvSpPr txBox="1">
            <a:spLocks noGrp="1"/>
          </p:cNvSpPr>
          <p:nvPr>
            <p:ph type="body" idx="1"/>
          </p:nvPr>
        </p:nvSpPr>
        <p:spPr>
          <a:xfrm>
            <a:off x="457201" y="1535112"/>
            <a:ext cx="4040099" cy="639900"/>
          </a:xfrm>
          <a:prstGeom prst="rect">
            <a:avLst/>
          </a:prstGeom>
          <a:noFill/>
          <a:ln>
            <a:noFill/>
          </a:ln>
        </p:spPr>
        <p:txBody>
          <a:bodyPr lIns="91425" tIns="91425" rIns="91425" bIns="91425" anchor="b"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48" name="Shape 48"/>
          <p:cNvSpPr txBox="1">
            <a:spLocks noGrp="1"/>
          </p:cNvSpPr>
          <p:nvPr>
            <p:ph type="body" idx="2"/>
          </p:nvPr>
        </p:nvSpPr>
        <p:spPr>
          <a:xfrm>
            <a:off x="457201" y="2174875"/>
            <a:ext cx="4040099"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body" idx="3"/>
          </p:nvPr>
        </p:nvSpPr>
        <p:spPr>
          <a:xfrm>
            <a:off x="4645025" y="1535112"/>
            <a:ext cx="4041900" cy="639900"/>
          </a:xfrm>
          <a:prstGeom prst="rect">
            <a:avLst/>
          </a:prstGeom>
          <a:noFill/>
          <a:ln>
            <a:noFill/>
          </a:ln>
        </p:spPr>
        <p:txBody>
          <a:bodyPr lIns="91425" tIns="91425" rIns="91425" bIns="91425" anchor="b"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0" name="Shape 50"/>
          <p:cNvSpPr txBox="1">
            <a:spLocks noGrp="1"/>
          </p:cNvSpPr>
          <p:nvPr>
            <p:ph type="body" idx="4"/>
          </p:nvPr>
        </p:nvSpPr>
        <p:spPr>
          <a:xfrm>
            <a:off x="4645025" y="2174875"/>
            <a:ext cx="4041900" cy="39513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3" name="Shape 53"/>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cxnSp>
        <p:nvCxnSpPr>
          <p:cNvPr id="54" name="Shape 54"/>
          <p:cNvCxnSpPr/>
          <p:nvPr/>
        </p:nvCxnSpPr>
        <p:spPr>
          <a:xfrm>
            <a:off x="536575" y="1299671"/>
            <a:ext cx="8686800" cy="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9" name="Shape 59"/>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cxnSp>
        <p:nvCxnSpPr>
          <p:cNvPr id="60" name="Shape 60"/>
          <p:cNvCxnSpPr/>
          <p:nvPr/>
        </p:nvCxnSpPr>
        <p:spPr>
          <a:xfrm>
            <a:off x="536575" y="1299671"/>
            <a:ext cx="8686800" cy="0"/>
          </a:xfrm>
          <a:prstGeom prst="straightConnector1">
            <a:avLst/>
          </a:prstGeom>
          <a:noFill/>
          <a:ln w="12700" cap="flat" cmpd="sng">
            <a:solidFill>
              <a:schemeClr val="accent2"/>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1"/>
        <p:cNvGrpSpPr/>
        <p:nvPr/>
      </p:nvGrpSpPr>
      <p:grpSpPr>
        <a:xfrm>
          <a:off x="0" y="0"/>
          <a:ext cx="0" cy="0"/>
          <a:chOff x="0" y="0"/>
          <a:chExt cx="0" cy="0"/>
        </a:xfrm>
      </p:grpSpPr>
      <p:sp>
        <p:nvSpPr>
          <p:cNvPr id="62" name="Shape 62"/>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4" name="Shape 64"/>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1" y="273050"/>
            <a:ext cx="3008399" cy="11619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7" name="Shape 67"/>
          <p:cNvSpPr txBox="1">
            <a:spLocks noGrp="1"/>
          </p:cNvSpPr>
          <p:nvPr>
            <p:ph type="body" idx="1"/>
          </p:nvPr>
        </p:nvSpPr>
        <p:spPr>
          <a:xfrm>
            <a:off x="3575051" y="273052"/>
            <a:ext cx="5111699" cy="58529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8" name="Shape 68"/>
          <p:cNvSpPr txBox="1">
            <a:spLocks noGrp="1"/>
          </p:cNvSpPr>
          <p:nvPr>
            <p:ph type="body" idx="2"/>
          </p:nvPr>
        </p:nvSpPr>
        <p:spPr>
          <a:xfrm>
            <a:off x="457201" y="1435102"/>
            <a:ext cx="3008399" cy="4691099"/>
          </a:xfrm>
          <a:prstGeom prst="rect">
            <a:avLst/>
          </a:prstGeom>
          <a:noFill/>
          <a:ln>
            <a:noFill/>
          </a:ln>
        </p:spPr>
        <p:txBody>
          <a:bodyPr lIns="91425" tIns="91425" rIns="91425" bIns="91425" anchor="t"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69" name="Shape 69"/>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1" name="Shape 71"/>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1792289" y="4800602"/>
            <a:ext cx="5486399" cy="5666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a:spLocks noGrp="1"/>
          </p:cNvSpPr>
          <p:nvPr>
            <p:ph type="pic" idx="2"/>
          </p:nvPr>
        </p:nvSpPr>
        <p:spPr>
          <a:xfrm>
            <a:off x="1792289" y="612775"/>
            <a:ext cx="5486399" cy="4114800"/>
          </a:xfrm>
          <a:prstGeom prst="rect">
            <a:avLst/>
          </a:prstGeom>
          <a:noFill/>
          <a:ln>
            <a:noFill/>
          </a:ln>
        </p:spPr>
      </p:sp>
      <p:sp>
        <p:nvSpPr>
          <p:cNvPr id="75" name="Shape 75"/>
          <p:cNvSpPr txBox="1">
            <a:spLocks noGrp="1"/>
          </p:cNvSpPr>
          <p:nvPr>
            <p:ph type="body" idx="1"/>
          </p:nvPr>
        </p:nvSpPr>
        <p:spPr>
          <a:xfrm>
            <a:off x="1792289" y="5367339"/>
            <a:ext cx="5486399" cy="804899"/>
          </a:xfrm>
          <a:prstGeom prst="rect">
            <a:avLst/>
          </a:prstGeom>
          <a:noFill/>
          <a:ln>
            <a:noFill/>
          </a:ln>
        </p:spPr>
        <p:txBody>
          <a:bodyPr lIns="91425" tIns="91425" rIns="91425" bIns="91425" anchor="t" anchorCtr="0"/>
          <a:lstStyle>
            <a:lvl1pPr marL="0" indent="0" rtl="0">
              <a:spcBef>
                <a:spcPts val="0"/>
              </a:spcBef>
              <a:buFont typeface="Arial"/>
              <a:buNone/>
              <a:defRPr/>
            </a:lvl1pPr>
            <a:lvl2pPr marL="457200" indent="0" rtl="0">
              <a:spcBef>
                <a:spcPts val="0"/>
              </a:spcBef>
              <a:buFont typeface="Arial"/>
              <a:buNone/>
              <a:defRPr/>
            </a:lvl2pPr>
            <a:lvl3pPr marL="914400" indent="0" rtl="0">
              <a:spcBef>
                <a:spcPts val="0"/>
              </a:spcBef>
              <a:buFont typeface="Arial"/>
              <a:buNone/>
              <a:defRPr/>
            </a:lvl3pPr>
            <a:lvl4pPr marL="1371600" indent="0" rtl="0">
              <a:spcBef>
                <a:spcPts val="0"/>
              </a:spcBef>
              <a:buFont typeface="Arial"/>
              <a:buNone/>
              <a:defRPr/>
            </a:lvl4pPr>
            <a:lvl5pPr marL="1828800" indent="0" rtl="0">
              <a:spcBef>
                <a:spcPts val="0"/>
              </a:spcBef>
              <a:buFont typeface="Arial"/>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76" name="Shape 76"/>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7" name="Shape 77"/>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8" name="Shape 78"/>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pic>
        <p:nvPicPr>
          <p:cNvPr id="9" name="Shape 9"/>
          <p:cNvPicPr preferRelativeResize="0"/>
          <p:nvPr/>
        </p:nvPicPr>
        <p:blipFill rotWithShape="1">
          <a:blip r:embed="rId16">
            <a:alphaModFix/>
          </a:blip>
          <a:srcRect/>
          <a:stretch/>
        </p:blipFill>
        <p:spPr>
          <a:xfrm>
            <a:off x="-106728" y="6072793"/>
            <a:ext cx="9144000" cy="794999"/>
          </a:xfrm>
          <a:prstGeom prst="rect">
            <a:avLst/>
          </a:prstGeom>
          <a:noFill/>
          <a:ln>
            <a:noFill/>
          </a:ln>
        </p:spPr>
      </p:pic>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1" name="Shape 11"/>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marR="0" indent="-152400" algn="l" rtl="0">
              <a:spcBef>
                <a:spcPts val="600"/>
              </a:spcBef>
              <a:buClr>
                <a:schemeClr val="dk2"/>
              </a:buClr>
              <a:buFont typeface="Noto Symbol"/>
              <a:buChar char="▪"/>
              <a:defRPr/>
            </a:lvl1pPr>
            <a:lvl2pPr marL="742950" marR="0" indent="-120650" algn="l" rtl="0">
              <a:spcBef>
                <a:spcPts val="520"/>
              </a:spcBef>
              <a:buClr>
                <a:schemeClr val="dk2"/>
              </a:buClr>
              <a:buFont typeface="Noto Symbol"/>
              <a:buChar char="▪"/>
              <a:defRPr/>
            </a:lvl2pPr>
            <a:lvl3pPr marL="1143000" marR="0" indent="-88900" algn="l" rtl="0">
              <a:spcBef>
                <a:spcPts val="440"/>
              </a:spcBef>
              <a:buClr>
                <a:schemeClr val="dk2"/>
              </a:buClr>
              <a:buFont typeface="Noto Symbol"/>
              <a:buChar char="▪"/>
              <a:defRPr/>
            </a:lvl3pPr>
            <a:lvl4pPr marL="1600200" marR="0" indent="-101600" algn="l" rtl="0">
              <a:spcBef>
                <a:spcPts val="400"/>
              </a:spcBef>
              <a:buClr>
                <a:schemeClr val="dk2"/>
              </a:buClr>
              <a:buFont typeface="Noto Symbol"/>
              <a:buChar char="▪"/>
              <a:defRPr/>
            </a:lvl4pPr>
            <a:lvl5pPr marL="2057400" marR="0" indent="-114300" algn="l" rtl="0">
              <a:spcBef>
                <a:spcPts val="360"/>
              </a:spcBef>
              <a:buClr>
                <a:schemeClr val="dk2"/>
              </a:buClr>
              <a:buFont typeface="Noto Symbo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12" name="Shape 12"/>
          <p:cNvSpPr txBox="1">
            <a:spLocks noGrp="1"/>
          </p:cNvSpPr>
          <p:nvPr>
            <p:ph type="dt" idx="10"/>
          </p:nvPr>
        </p:nvSpPr>
        <p:spPr>
          <a:xfrm>
            <a:off x="706329" y="6286905"/>
            <a:ext cx="8514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ftr" idx="11"/>
          </p:nvPr>
        </p:nvSpPr>
        <p:spPr>
          <a:xfrm>
            <a:off x="1420113" y="6286905"/>
            <a:ext cx="3153600" cy="365099"/>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 name="Shape 14"/>
          <p:cNvSpPr txBox="1">
            <a:spLocks noGrp="1"/>
          </p:cNvSpPr>
          <p:nvPr>
            <p:ph type="sldNum" idx="12"/>
          </p:nvPr>
        </p:nvSpPr>
        <p:spPr>
          <a:xfrm>
            <a:off x="228193" y="6286905"/>
            <a:ext cx="527699" cy="36509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100" b="0" i="0" u="none" strike="noStrike" cap="none" baseline="0">
                <a:solidFill>
                  <a:srgbClr val="FFFFFF"/>
                </a:solidFill>
                <a:latin typeface="Arial"/>
                <a:ea typeface="Arial"/>
                <a:cs typeface="Arial"/>
                <a:sym typeface="Arial"/>
              </a:rPr>
              <a:t>‹#›</a:t>
            </a:fld>
            <a:r>
              <a:rPr lang="en-US" sz="1100" b="0" i="0" u="none" strike="noStrike" cap="none" baseline="0">
                <a:solidFill>
                  <a:srgbClr val="FFFFFF"/>
                </a:solidFill>
                <a:latin typeface="Arial"/>
                <a:ea typeface="Arial"/>
                <a:cs typeface="Arial"/>
                <a:sym typeface="Arial"/>
              </a:rPr>
              <a:t>  |  </a:t>
            </a:r>
          </a:p>
        </p:txBody>
      </p:sp>
      <p:sp>
        <p:nvSpPr>
          <p:cNvPr id="15" name="Shape 15"/>
          <p:cNvSpPr txBox="1"/>
          <p:nvPr/>
        </p:nvSpPr>
        <p:spPr>
          <a:xfrm>
            <a:off x="1260045" y="1220303"/>
            <a:ext cx="184799" cy="369299"/>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Arial"/>
              <a:ea typeface="Arial"/>
              <a:cs typeface="Arial"/>
              <a:sym typeface="Arial"/>
            </a:endParaRPr>
          </a:p>
        </p:txBody>
      </p:sp>
      <p:pic>
        <p:nvPicPr>
          <p:cNvPr id="16" name="Shape 16"/>
          <p:cNvPicPr preferRelativeResize="0"/>
          <p:nvPr/>
        </p:nvPicPr>
        <p:blipFill rotWithShape="1">
          <a:blip r:embed="rId17">
            <a:alphaModFix/>
          </a:blip>
          <a:srcRect/>
          <a:stretch/>
        </p:blipFill>
        <p:spPr>
          <a:xfrm>
            <a:off x="7124336" y="5911455"/>
            <a:ext cx="1912800" cy="956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blogs.msdn.com/b/sqlcat/archive/2011/02/20/concurrency-series-basics-of-transaction-isolation-levels.aspx" TargetMode="External"/><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itknowledgeexchange.techtarget.com/sql-server/using-service-broker-instead-of-replication/" TargetMode="External"/><Relationship Id="rId2" Type="http://schemas.openxmlformats.org/officeDocument/2006/relationships/hyperlink" Target="http://sqlblog.com/blogs/allen_white/archive/2010/01/06/service-broker-basics.aspx" TargetMode="External"/><Relationship Id="rId1" Type="http://schemas.openxmlformats.org/officeDocument/2006/relationships/slideLayout" Target="../slideLayouts/slideLayout6.xml"/><Relationship Id="rId5" Type="http://schemas.openxmlformats.org/officeDocument/2006/relationships/hyperlink" Target="http://sqlperformance.com/2014/03/sql-performance/configuring-service-broker" TargetMode="External"/><Relationship Id="rId4" Type="http://schemas.openxmlformats.org/officeDocument/2006/relationships/hyperlink" Target="http://www.sqldiablo.com/2012/03/04/service-broker-overview/"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ctrTitle"/>
          </p:nvPr>
        </p:nvSpPr>
        <p:spPr>
          <a:xfrm>
            <a:off x="458408" y="516685"/>
            <a:ext cx="8203200" cy="1470000"/>
          </a:xfrm>
          <a:prstGeom prst="rect">
            <a:avLst/>
          </a:prstGeom>
          <a:noFill/>
          <a:ln>
            <a:noFill/>
          </a:ln>
        </p:spPr>
        <p:txBody>
          <a:bodyPr lIns="91425" tIns="45700" rIns="91425" bIns="45700" anchor="t" anchorCtr="0">
            <a:noAutofit/>
          </a:bodyPr>
          <a:lstStyle/>
          <a:p>
            <a:pPr lvl="0" algn="r">
              <a:buClr>
                <a:srgbClr val="003300"/>
              </a:buClr>
              <a:buSzPct val="25000"/>
            </a:pPr>
            <a:r>
              <a:rPr lang="en-US" sz="4400" b="1" cap="small" dirty="0">
                <a:solidFill>
                  <a:srgbClr val="003300"/>
                </a:solidFill>
                <a:latin typeface="Calibri"/>
                <a:ea typeface="Calibri"/>
                <a:cs typeface="Calibri"/>
                <a:sym typeface="Calibri"/>
              </a:rPr>
              <a:t>Service Broker - Put Me In Coach</a:t>
            </a:r>
            <a:r>
              <a:rPr lang="en-US" sz="4400" b="1" i="0" u="none" strike="noStrike" cap="small" dirty="0" smtClean="0">
                <a:solidFill>
                  <a:srgbClr val="003300"/>
                </a:solidFill>
                <a:latin typeface="Calibri"/>
                <a:ea typeface="Calibri"/>
                <a:cs typeface="Calibri"/>
                <a:sym typeface="Calibri"/>
              </a:rPr>
              <a:t/>
            </a:r>
            <a:br>
              <a:rPr lang="en-US" sz="4400" b="1" i="0" u="none" strike="noStrike" cap="small" dirty="0" smtClean="0">
                <a:solidFill>
                  <a:srgbClr val="003300"/>
                </a:solidFill>
                <a:latin typeface="Calibri"/>
                <a:ea typeface="Calibri"/>
                <a:cs typeface="Calibri"/>
                <a:sym typeface="Calibri"/>
              </a:rPr>
            </a:br>
            <a:endParaRPr lang="en-US" sz="4400" b="1" i="0" u="none" strike="noStrike" cap="small" baseline="0" dirty="0">
              <a:solidFill>
                <a:srgbClr val="003300"/>
              </a:solidFill>
              <a:latin typeface="Calibri"/>
              <a:ea typeface="Calibri"/>
              <a:cs typeface="Calibri"/>
              <a:sym typeface="Calibri"/>
            </a:endParaRPr>
          </a:p>
        </p:txBody>
      </p:sp>
      <p:sp>
        <p:nvSpPr>
          <p:cNvPr id="115" name="Shape 115"/>
          <p:cNvSpPr txBox="1">
            <a:spLocks noGrp="1"/>
          </p:cNvSpPr>
          <p:nvPr>
            <p:ph type="subTitle" idx="1"/>
          </p:nvPr>
        </p:nvSpPr>
        <p:spPr>
          <a:xfrm>
            <a:off x="2196454" y="2775625"/>
            <a:ext cx="4751099" cy="1752600"/>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25000"/>
              <a:buFont typeface="Arial"/>
              <a:buNone/>
            </a:pPr>
            <a:r>
              <a:rPr lang="en-US" sz="4800" b="1">
                <a:solidFill>
                  <a:srgbClr val="003300"/>
                </a:solidFill>
                <a:latin typeface="Calibri"/>
                <a:ea typeface="Calibri"/>
                <a:cs typeface="Calibri"/>
                <a:sym typeface="Calibri"/>
              </a:rPr>
              <a:t>~ </a:t>
            </a:r>
            <a:r>
              <a:rPr lang="en-US" sz="4800" b="1" i="0" u="none" strike="noStrike" cap="none" baseline="0">
                <a:solidFill>
                  <a:srgbClr val="003300"/>
                </a:solidFill>
                <a:latin typeface="Calibri"/>
                <a:ea typeface="Calibri"/>
                <a:cs typeface="Calibri"/>
                <a:sym typeface="Calibri"/>
              </a:rPr>
              <a:t>Wolf ~</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2" y="6324600"/>
            <a:ext cx="6248399" cy="253916"/>
          </a:xfrm>
          <a:prstGeom prst="rect">
            <a:avLst/>
          </a:prstGeom>
          <a:noFill/>
        </p:spPr>
        <p:txBody>
          <a:bodyPr wrap="square" rtlCol="0">
            <a:spAutoFit/>
          </a:bodyPr>
          <a:lstStyle/>
          <a:p>
            <a:r>
              <a:rPr lang="en-US" sz="1050" dirty="0"/>
              <a:t>https://i.ytimg.com/vi/w1T5xSMlTYA/maxresdefault.jpg</a:t>
            </a:r>
          </a:p>
        </p:txBody>
      </p:sp>
      <p:sp>
        <p:nvSpPr>
          <p:cNvPr id="3" name="Title 2"/>
          <p:cNvSpPr>
            <a:spLocks noGrp="1"/>
          </p:cNvSpPr>
          <p:nvPr>
            <p:ph type="title"/>
          </p:nvPr>
        </p:nvSpPr>
        <p:spPr/>
        <p:txBody>
          <a:bodyPr/>
          <a:lstStyle/>
          <a:p>
            <a:r>
              <a:rPr lang="en-US" sz="4400" dirty="0" smtClean="0"/>
              <a:t>Contracts</a:t>
            </a:r>
            <a:endParaRPr lang="en-US" sz="4400" dirty="0"/>
          </a:p>
        </p:txBody>
      </p:sp>
      <p:sp>
        <p:nvSpPr>
          <p:cNvPr id="4" name="TextBox 3"/>
          <p:cNvSpPr txBox="1"/>
          <p:nvPr/>
        </p:nvSpPr>
        <p:spPr>
          <a:xfrm>
            <a:off x="609600" y="1524001"/>
            <a:ext cx="8153400"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Once Message Types are defined, Contracts are created to determine who is allowed to send messages, and in which direction</a:t>
            </a:r>
            <a:endParaRPr lang="en-US" sz="2400" dirty="0"/>
          </a:p>
        </p:txBody>
      </p:sp>
      <p:sp>
        <p:nvSpPr>
          <p:cNvPr id="5" name="TextBox 4"/>
          <p:cNvSpPr txBox="1"/>
          <p:nvPr/>
        </p:nvSpPr>
        <p:spPr>
          <a:xfrm>
            <a:off x="228600" y="3124201"/>
            <a:ext cx="4267201" cy="1600438"/>
          </a:xfrm>
          <a:prstGeom prst="rect">
            <a:avLst/>
          </a:prstGeom>
          <a:noFill/>
        </p:spPr>
        <p:txBody>
          <a:bodyPr wrap="square" rtlCol="0">
            <a:spAutoFit/>
          </a:bodyPr>
          <a:lstStyle/>
          <a:p>
            <a:r>
              <a:rPr lang="en-US" dirty="0" smtClean="0">
                <a:solidFill>
                  <a:srgbClr val="0000FF"/>
                </a:solidFill>
                <a:latin typeface="Consolas"/>
              </a:rPr>
              <a:t>CREATE CONTRACT</a:t>
            </a:r>
            <a:r>
              <a:rPr lang="en-US" dirty="0" smtClean="0">
                <a:solidFill>
                  <a:prstClr val="black"/>
                </a:solidFill>
                <a:latin typeface="Consolas"/>
              </a:rPr>
              <a:t> </a:t>
            </a:r>
            <a:r>
              <a:rPr lang="en-US" dirty="0" err="1" smtClean="0"/>
              <a:t>sb_contract_Steelers_Plays_Processing</a:t>
            </a:r>
            <a:endParaRPr lang="en-US" dirty="0" smtClean="0"/>
          </a:p>
          <a:p>
            <a:r>
              <a:rPr lang="en-US" dirty="0" smtClean="0">
                <a:solidFill>
                  <a:srgbClr val="0000FF"/>
                </a:solidFill>
                <a:latin typeface="Consolas"/>
              </a:rPr>
              <a:t>AUTHORIZATION</a:t>
            </a:r>
            <a:r>
              <a:rPr lang="en-US" dirty="0" smtClean="0">
                <a:solidFill>
                  <a:prstClr val="black"/>
                </a:solidFill>
                <a:latin typeface="Consolas"/>
              </a:rPr>
              <a:t> </a:t>
            </a:r>
            <a:r>
              <a:rPr lang="en-US" dirty="0" err="1">
                <a:solidFill>
                  <a:prstClr val="black"/>
                </a:solidFill>
                <a:latin typeface="Consolas"/>
              </a:rPr>
              <a:t>dbo</a:t>
            </a:r>
            <a:r>
              <a:rPr lang="en-US" dirty="0">
                <a:solidFill>
                  <a:prstClr val="black"/>
                </a:solidFill>
                <a:latin typeface="Consolas"/>
              </a:rPr>
              <a:t> </a:t>
            </a:r>
          </a:p>
          <a:p>
            <a:r>
              <a:rPr lang="en-US" dirty="0">
                <a:solidFill>
                  <a:srgbClr val="808080"/>
                </a:solidFill>
                <a:latin typeface="Consolas"/>
              </a:rPr>
              <a:t>(</a:t>
            </a:r>
            <a:endParaRPr lang="en-US" dirty="0">
              <a:solidFill>
                <a:prstClr val="black"/>
              </a:solidFill>
              <a:latin typeface="Consolas"/>
            </a:endParaRPr>
          </a:p>
          <a:p>
            <a:r>
              <a:rPr lang="en-US" dirty="0" err="1" smtClean="0"/>
              <a:t>sb_MessageType_Steelers_Plays_Processing</a:t>
            </a:r>
            <a:endParaRPr lang="en-US" dirty="0" smtClean="0"/>
          </a:p>
          <a:p>
            <a:r>
              <a:rPr lang="en-US" dirty="0" smtClean="0">
                <a:solidFill>
                  <a:srgbClr val="0000FF"/>
                </a:solidFill>
                <a:latin typeface="Consolas"/>
              </a:rPr>
              <a:t>SENT</a:t>
            </a:r>
            <a:r>
              <a:rPr lang="en-US" dirty="0" smtClean="0">
                <a:solidFill>
                  <a:prstClr val="black"/>
                </a:solidFill>
                <a:latin typeface="Consolas"/>
              </a:rPr>
              <a:t> </a:t>
            </a:r>
            <a:r>
              <a:rPr lang="en-US" dirty="0">
                <a:solidFill>
                  <a:srgbClr val="0000FF"/>
                </a:solidFill>
                <a:latin typeface="Consolas"/>
              </a:rPr>
              <a:t>BY</a:t>
            </a:r>
            <a:r>
              <a:rPr lang="en-US" dirty="0">
                <a:solidFill>
                  <a:prstClr val="black"/>
                </a:solidFill>
                <a:latin typeface="Consolas"/>
              </a:rPr>
              <a:t> </a:t>
            </a:r>
            <a:r>
              <a:rPr lang="en-US" dirty="0" smtClean="0">
                <a:solidFill>
                  <a:srgbClr val="808080"/>
                </a:solidFill>
                <a:latin typeface="Consolas"/>
              </a:rPr>
              <a:t>ANY)</a:t>
            </a:r>
            <a:endParaRPr lang="en-US" dirty="0">
              <a:solidFill>
                <a:prstClr val="black"/>
              </a:solidFill>
              <a:latin typeface="Consolas"/>
            </a:endParaRPr>
          </a:p>
          <a:p>
            <a:r>
              <a:rPr lang="en-US" dirty="0">
                <a:solidFill>
                  <a:srgbClr val="0000FF"/>
                </a:solidFill>
                <a:latin typeface="Consolas"/>
              </a:rPr>
              <a:t>GO</a:t>
            </a:r>
          </a:p>
        </p:txBody>
      </p:sp>
      <p:pic>
        <p:nvPicPr>
          <p:cNvPr id="4102" name="Picture 6" descr="https://i.ytimg.com/vi/w1T5xSMlTYA/maxresdefa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55571"/>
            <a:ext cx="4700063" cy="3211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694471"/>
      </p:ext>
    </p:extLst>
  </p:cSld>
  <p:clrMapOvr>
    <a:masterClrMapping/>
  </p:clrMapOvr>
  <p:transition spd="slow">
    <p:wheel spokes="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Queues</a:t>
            </a:r>
            <a:endParaRPr lang="en-US" sz="4400" dirty="0">
              <a:latin typeface="Calibri" panose="020F0502020204030204" pitchFamily="34" charset="0"/>
            </a:endParaRPr>
          </a:p>
        </p:txBody>
      </p:sp>
      <p:sp>
        <p:nvSpPr>
          <p:cNvPr id="3" name="TextBox 2"/>
          <p:cNvSpPr txBox="1"/>
          <p:nvPr/>
        </p:nvSpPr>
        <p:spPr>
          <a:xfrm>
            <a:off x="533401" y="1676400"/>
            <a:ext cx="7697941"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Message storage until the message can be handled</a:t>
            </a:r>
          </a:p>
          <a:p>
            <a:pPr marL="285750" indent="-285750">
              <a:buFont typeface="Arial" panose="020B0604020202020204" pitchFamily="34" charset="0"/>
              <a:buChar char="•"/>
            </a:pPr>
            <a:r>
              <a:rPr lang="en-US" sz="2000" dirty="0" smtClean="0"/>
              <a:t>Possible to automatically activate a messaging handling system</a:t>
            </a:r>
            <a:endParaRPr lang="en-US" sz="2000" dirty="0"/>
          </a:p>
        </p:txBody>
      </p:sp>
      <p:sp>
        <p:nvSpPr>
          <p:cNvPr id="4" name="TextBox 3"/>
          <p:cNvSpPr txBox="1"/>
          <p:nvPr/>
        </p:nvSpPr>
        <p:spPr>
          <a:xfrm>
            <a:off x="152401" y="6324602"/>
            <a:ext cx="6272871" cy="276999"/>
          </a:xfrm>
          <a:prstGeom prst="rect">
            <a:avLst/>
          </a:prstGeom>
          <a:noFill/>
        </p:spPr>
        <p:txBody>
          <a:bodyPr wrap="none" rtlCol="0">
            <a:spAutoFit/>
          </a:bodyPr>
          <a:lstStyle/>
          <a:p>
            <a:r>
              <a:rPr lang="en-US" sz="1200" dirty="0"/>
              <a:t>https://static-s.aa-cdn.net/img/ios/317787057/dda7d412fc6dbbdb65abc0ce6d3940d7?v=1</a:t>
            </a:r>
          </a:p>
        </p:txBody>
      </p:sp>
      <p:pic>
        <p:nvPicPr>
          <p:cNvPr id="9218" name="Picture 2" descr="https://static-s.aa-cdn.net/img/ios/317787057/dda7d412fc6dbbdb65abc0ce6d3940d7?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514600"/>
            <a:ext cx="3352800" cy="3352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62001" y="3276601"/>
            <a:ext cx="4543231" cy="1169551"/>
          </a:xfrm>
          <a:prstGeom prst="rect">
            <a:avLst/>
          </a:prstGeom>
          <a:noFill/>
        </p:spPr>
        <p:txBody>
          <a:bodyPr wrap="none" rtlCol="0">
            <a:spAutoFit/>
          </a:bodyPr>
          <a:lstStyle/>
          <a:p>
            <a:r>
              <a:rPr lang="en-US" dirty="0" smtClean="0">
                <a:solidFill>
                  <a:srgbClr val="0000FF"/>
                </a:solidFill>
                <a:latin typeface="Consolas"/>
              </a:rPr>
              <a:t>CREATE QUEUE</a:t>
            </a:r>
            <a:r>
              <a:rPr lang="en-US" dirty="0" smtClean="0">
                <a:solidFill>
                  <a:prstClr val="black"/>
                </a:solidFill>
                <a:latin typeface="Consolas"/>
              </a:rPr>
              <a:t> </a:t>
            </a:r>
            <a:r>
              <a:rPr lang="en-US" dirty="0" err="1" smtClean="0"/>
              <a:t>sb_queue_Steelers_Plays_Processing</a:t>
            </a:r>
            <a:endParaRPr lang="en-US" dirty="0" smtClean="0">
              <a:solidFill>
                <a:prstClr val="black"/>
              </a:solidFill>
              <a:latin typeface="Consolas"/>
            </a:endParaRPr>
          </a:p>
          <a:p>
            <a:r>
              <a:rPr lang="en-US" dirty="0" smtClean="0">
                <a:solidFill>
                  <a:srgbClr val="0000FF"/>
                </a:solidFill>
                <a:latin typeface="Consolas"/>
              </a:rPr>
              <a:t>WITH</a:t>
            </a:r>
            <a:r>
              <a:rPr lang="en-US" dirty="0" smtClean="0">
                <a:solidFill>
                  <a:prstClr val="black"/>
                </a:solidFill>
                <a:latin typeface="Consolas"/>
              </a:rPr>
              <a:t> </a:t>
            </a:r>
            <a:endParaRPr lang="en-US" dirty="0">
              <a:solidFill>
                <a:prstClr val="black"/>
              </a:solidFill>
              <a:latin typeface="Consolas"/>
            </a:endParaRPr>
          </a:p>
          <a:p>
            <a:r>
              <a:rPr lang="en-US" dirty="0">
                <a:solidFill>
                  <a:srgbClr val="0000FF"/>
                </a:solidFill>
                <a:latin typeface="Consolas"/>
              </a:rPr>
              <a:t>STATUS</a:t>
            </a:r>
            <a:r>
              <a:rPr lang="en-US" dirty="0">
                <a:solidFill>
                  <a:srgbClr val="808080"/>
                </a:solidFill>
                <a:latin typeface="Consolas"/>
              </a:rPr>
              <a:t>=</a:t>
            </a:r>
            <a:r>
              <a:rPr lang="en-US" dirty="0">
                <a:solidFill>
                  <a:prstClr val="black"/>
                </a:solidFill>
                <a:latin typeface="Consolas"/>
              </a:rPr>
              <a:t> </a:t>
            </a:r>
            <a:r>
              <a:rPr lang="en-US" dirty="0">
                <a:solidFill>
                  <a:srgbClr val="0000FF"/>
                </a:solidFill>
                <a:latin typeface="Consolas"/>
              </a:rPr>
              <a:t>ON</a:t>
            </a:r>
            <a:r>
              <a:rPr lang="en-US" dirty="0">
                <a:solidFill>
                  <a:srgbClr val="808080"/>
                </a:solidFill>
                <a:latin typeface="Consolas"/>
              </a:rPr>
              <a:t>,</a:t>
            </a:r>
            <a:endParaRPr lang="en-US" dirty="0">
              <a:solidFill>
                <a:prstClr val="black"/>
              </a:solidFill>
              <a:latin typeface="Consolas"/>
            </a:endParaRPr>
          </a:p>
          <a:p>
            <a:r>
              <a:rPr lang="en-US" dirty="0">
                <a:solidFill>
                  <a:srgbClr val="0000FF"/>
                </a:solidFill>
                <a:latin typeface="Consolas"/>
              </a:rPr>
              <a:t>RETENTION</a:t>
            </a:r>
            <a:r>
              <a:rPr lang="en-US" dirty="0">
                <a:solidFill>
                  <a:srgbClr val="808080"/>
                </a:solidFill>
                <a:latin typeface="Consolas"/>
              </a:rPr>
              <a:t>=</a:t>
            </a:r>
            <a:r>
              <a:rPr lang="en-US" dirty="0">
                <a:solidFill>
                  <a:prstClr val="black"/>
                </a:solidFill>
                <a:latin typeface="Consolas"/>
              </a:rPr>
              <a:t> </a:t>
            </a:r>
            <a:r>
              <a:rPr lang="en-US" dirty="0">
                <a:solidFill>
                  <a:srgbClr val="0000FF"/>
                </a:solidFill>
                <a:latin typeface="Consolas"/>
              </a:rPr>
              <a:t>OFF</a:t>
            </a:r>
            <a:r>
              <a:rPr lang="en-US" dirty="0">
                <a:solidFill>
                  <a:prstClr val="black"/>
                </a:solidFill>
                <a:latin typeface="Consolas"/>
              </a:rPr>
              <a:t> </a:t>
            </a:r>
          </a:p>
          <a:p>
            <a:r>
              <a:rPr lang="en-US" dirty="0">
                <a:solidFill>
                  <a:srgbClr val="0000FF"/>
                </a:solidFill>
                <a:latin typeface="Consolas"/>
              </a:rPr>
              <a:t>GO</a:t>
            </a:r>
          </a:p>
        </p:txBody>
      </p:sp>
    </p:spTree>
    <p:extLst>
      <p:ext uri="{BB962C8B-B14F-4D97-AF65-F5344CB8AC3E}">
        <p14:creationId xmlns:p14="http://schemas.microsoft.com/office/powerpoint/2010/main" val="1913601653"/>
      </p:ext>
    </p:extLst>
  </p:cSld>
  <p:clrMapOvr>
    <a:masterClrMapping/>
  </p:clrMapOvr>
  <p:transition spd="slow">
    <p:wheel spokes="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400" dirty="0" smtClean="0">
                <a:latin typeface="Calibri" panose="020F0502020204030204" pitchFamily="34" charset="0"/>
              </a:rPr>
              <a:t>Services</a:t>
            </a:r>
            <a:endParaRPr lang="en-US" sz="4400" dirty="0">
              <a:latin typeface="Calibri" panose="020F0502020204030204" pitchFamily="34" charset="0"/>
            </a:endParaRPr>
          </a:p>
        </p:txBody>
      </p:sp>
      <p:sp>
        <p:nvSpPr>
          <p:cNvPr id="7" name="TextBox 6"/>
          <p:cNvSpPr txBox="1"/>
          <p:nvPr/>
        </p:nvSpPr>
        <p:spPr>
          <a:xfrm>
            <a:off x="228600" y="3352802"/>
            <a:ext cx="4495800" cy="1169551"/>
          </a:xfrm>
          <a:prstGeom prst="rect">
            <a:avLst/>
          </a:prstGeom>
          <a:noFill/>
        </p:spPr>
        <p:txBody>
          <a:bodyPr wrap="square" rtlCol="0">
            <a:spAutoFit/>
          </a:bodyPr>
          <a:lstStyle/>
          <a:p>
            <a:r>
              <a:rPr lang="en-US" dirty="0" smtClean="0">
                <a:solidFill>
                  <a:srgbClr val="0000FF"/>
                </a:solidFill>
                <a:latin typeface="Consolas"/>
              </a:rPr>
              <a:t>CREATE SERVICE</a:t>
            </a:r>
            <a:r>
              <a:rPr lang="en-US" dirty="0" smtClean="0">
                <a:solidFill>
                  <a:prstClr val="black"/>
                </a:solidFill>
                <a:latin typeface="Consolas"/>
              </a:rPr>
              <a:t> </a:t>
            </a:r>
            <a:r>
              <a:rPr lang="en-US" dirty="0">
                <a:solidFill>
                  <a:prstClr val="black"/>
                </a:solidFill>
                <a:latin typeface="Consolas"/>
              </a:rPr>
              <a:t>[</a:t>
            </a:r>
            <a:r>
              <a:rPr lang="en-US" dirty="0" err="1" smtClean="0">
                <a:solidFill>
                  <a:prstClr val="black"/>
                </a:solidFill>
                <a:latin typeface="Consolas"/>
              </a:rPr>
              <a:t>sb_srvc_Steelers_Alpha</a:t>
            </a:r>
            <a:r>
              <a:rPr lang="en-US" dirty="0">
                <a:solidFill>
                  <a:prstClr val="black"/>
                </a:solidFill>
                <a:latin typeface="Consolas"/>
              </a:rPr>
              <a:t>] </a:t>
            </a:r>
          </a:p>
          <a:p>
            <a:r>
              <a:rPr lang="en-US" dirty="0">
                <a:solidFill>
                  <a:srgbClr val="0000FF"/>
                </a:solidFill>
                <a:latin typeface="Consolas"/>
              </a:rPr>
              <a:t>AUTHORIZATION</a:t>
            </a:r>
            <a:r>
              <a:rPr lang="en-US" dirty="0">
                <a:solidFill>
                  <a:prstClr val="black"/>
                </a:solidFill>
                <a:latin typeface="Consolas"/>
              </a:rPr>
              <a:t> WR01_ALPHA_User </a:t>
            </a:r>
          </a:p>
          <a:p>
            <a:r>
              <a:rPr lang="en-US" dirty="0" smtClean="0">
                <a:solidFill>
                  <a:srgbClr val="0000FF"/>
                </a:solidFill>
                <a:latin typeface="Consolas"/>
              </a:rPr>
              <a:t>ON QUEUE</a:t>
            </a:r>
            <a:r>
              <a:rPr lang="en-US" dirty="0" smtClean="0">
                <a:solidFill>
                  <a:prstClr val="black"/>
                </a:solidFill>
                <a:latin typeface="Consolas"/>
              </a:rPr>
              <a:t> </a:t>
            </a:r>
            <a:r>
              <a:rPr lang="en-US" dirty="0" err="1" smtClean="0">
                <a:solidFill>
                  <a:prstClr val="black"/>
                </a:solidFill>
                <a:latin typeface="Consolas"/>
              </a:rPr>
              <a:t>sb_queue_Steelers_Alpha</a:t>
            </a:r>
            <a:endParaRPr lang="en-US" dirty="0">
              <a:solidFill>
                <a:prstClr val="black"/>
              </a:solidFill>
              <a:latin typeface="Consolas"/>
            </a:endParaRPr>
          </a:p>
          <a:p>
            <a:r>
              <a:rPr lang="en-US" dirty="0">
                <a:solidFill>
                  <a:srgbClr val="808080"/>
                </a:solidFill>
                <a:latin typeface="Consolas"/>
              </a:rPr>
              <a:t>(</a:t>
            </a:r>
            <a:r>
              <a:rPr lang="en-US" dirty="0">
                <a:solidFill>
                  <a:prstClr val="black"/>
                </a:solidFill>
                <a:latin typeface="Consolas"/>
              </a:rPr>
              <a:t>[</a:t>
            </a:r>
            <a:r>
              <a:rPr lang="en-US" dirty="0" err="1" smtClean="0">
                <a:solidFill>
                  <a:prstClr val="black"/>
                </a:solidFill>
                <a:latin typeface="Consolas"/>
              </a:rPr>
              <a:t>sb_contract_Steelers_Sync</a:t>
            </a:r>
            <a:r>
              <a:rPr lang="en-US" dirty="0">
                <a:solidFill>
                  <a:prstClr val="black"/>
                </a:solidFill>
                <a:latin typeface="Consolas"/>
              </a:rPr>
              <a:t>]</a:t>
            </a:r>
            <a:r>
              <a:rPr lang="en-US" dirty="0">
                <a:solidFill>
                  <a:srgbClr val="808080"/>
                </a:solidFill>
                <a:latin typeface="Consolas"/>
              </a:rPr>
              <a:t>)</a:t>
            </a:r>
            <a:endParaRPr lang="en-US" dirty="0">
              <a:solidFill>
                <a:prstClr val="black"/>
              </a:solidFill>
              <a:latin typeface="Consolas"/>
            </a:endParaRPr>
          </a:p>
          <a:p>
            <a:r>
              <a:rPr lang="en-US" dirty="0">
                <a:solidFill>
                  <a:srgbClr val="0000FF"/>
                </a:solidFill>
                <a:latin typeface="Consolas"/>
              </a:rPr>
              <a:t>GO</a:t>
            </a:r>
          </a:p>
        </p:txBody>
      </p:sp>
      <p:sp>
        <p:nvSpPr>
          <p:cNvPr id="8" name="TextBox 7"/>
          <p:cNvSpPr txBox="1"/>
          <p:nvPr/>
        </p:nvSpPr>
        <p:spPr>
          <a:xfrm>
            <a:off x="609600" y="1600202"/>
            <a:ext cx="815340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Send messages to their queues or receive messages from other senders</a:t>
            </a:r>
            <a:endParaRPr lang="en-US" sz="2400" dirty="0"/>
          </a:p>
        </p:txBody>
      </p:sp>
      <p:sp>
        <p:nvSpPr>
          <p:cNvPr id="9" name="TextBox 8"/>
          <p:cNvSpPr txBox="1"/>
          <p:nvPr/>
        </p:nvSpPr>
        <p:spPr>
          <a:xfrm>
            <a:off x="27710" y="6117595"/>
            <a:ext cx="6296891" cy="261610"/>
          </a:xfrm>
          <a:prstGeom prst="rect">
            <a:avLst/>
          </a:prstGeom>
          <a:noFill/>
        </p:spPr>
        <p:txBody>
          <a:bodyPr wrap="square" rtlCol="0">
            <a:spAutoFit/>
          </a:bodyPr>
          <a:lstStyle/>
          <a:p>
            <a:r>
              <a:rPr lang="en-US" sz="1100" dirty="0"/>
              <a:t>https://i.kinja-img.com/gawker-media/image/upload/xfv0mwweipwck4qag7bn.gif</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163" y="2819400"/>
            <a:ext cx="4545087" cy="2970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2588438"/>
      </p:ext>
    </p:extLst>
  </p:cSld>
  <p:clrMapOvr>
    <a:masterClrMapping/>
  </p:clrMapOvr>
  <p:transition spd="slow">
    <p:wheel spokes="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Conversations</a:t>
            </a:r>
            <a:endParaRPr lang="en-US" sz="4400" dirty="0">
              <a:latin typeface="Calibri" panose="020F0502020204030204" pitchFamily="34" charset="0"/>
            </a:endParaRPr>
          </a:p>
        </p:txBody>
      </p:sp>
      <p:sp>
        <p:nvSpPr>
          <p:cNvPr id="3" name="TextBox 2"/>
          <p:cNvSpPr txBox="1"/>
          <p:nvPr/>
        </p:nvSpPr>
        <p:spPr>
          <a:xfrm>
            <a:off x="228601" y="6248402"/>
            <a:ext cx="5913798" cy="307777"/>
          </a:xfrm>
          <a:prstGeom prst="rect">
            <a:avLst/>
          </a:prstGeom>
          <a:noFill/>
        </p:spPr>
        <p:txBody>
          <a:bodyPr wrap="none" rtlCol="0">
            <a:spAutoFit/>
          </a:bodyPr>
          <a:lstStyle/>
          <a:p>
            <a:r>
              <a:rPr lang="en-US" dirty="0"/>
              <a:t>http://stillcurtain.com/wp-content/blogs.dir/58/files/2013/09/57711161.jpg</a:t>
            </a:r>
          </a:p>
        </p:txBody>
      </p:sp>
      <p:sp>
        <p:nvSpPr>
          <p:cNvPr id="4" name="TextBox 3"/>
          <p:cNvSpPr txBox="1"/>
          <p:nvPr/>
        </p:nvSpPr>
        <p:spPr>
          <a:xfrm>
            <a:off x="685800" y="1676402"/>
            <a:ext cx="7772400"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This is the channel that the services send and receives messages from the queues</a:t>
            </a:r>
            <a:endParaRPr lang="en-US" sz="2800" dirty="0"/>
          </a:p>
        </p:txBody>
      </p:sp>
      <p:sp>
        <p:nvSpPr>
          <p:cNvPr id="5" name="TextBox 4"/>
          <p:cNvSpPr txBox="1"/>
          <p:nvPr/>
        </p:nvSpPr>
        <p:spPr>
          <a:xfrm>
            <a:off x="381000" y="2863994"/>
            <a:ext cx="3886200" cy="1754326"/>
          </a:xfrm>
          <a:prstGeom prst="rect">
            <a:avLst/>
          </a:prstGeom>
          <a:noFill/>
        </p:spPr>
        <p:txBody>
          <a:bodyPr wrap="square" rtlCol="0">
            <a:spAutoFit/>
          </a:bodyPr>
          <a:lstStyle/>
          <a:p>
            <a:r>
              <a:rPr lang="en-US" sz="1200" dirty="0" smtClean="0">
                <a:solidFill>
                  <a:srgbClr val="0000FF"/>
                </a:solidFill>
                <a:latin typeface="Consolas"/>
              </a:rPr>
              <a:t>BEGIN </a:t>
            </a:r>
            <a:r>
              <a:rPr lang="en-US" sz="1200" dirty="0" smtClean="0">
                <a:solidFill>
                  <a:prstClr val="black"/>
                </a:solidFill>
                <a:latin typeface="Consolas"/>
              </a:rPr>
              <a:t>DIALOG </a:t>
            </a:r>
            <a:r>
              <a:rPr lang="en-US" sz="1200" dirty="0" smtClean="0">
                <a:solidFill>
                  <a:srgbClr val="0000FF"/>
                </a:solidFill>
                <a:latin typeface="Consolas"/>
              </a:rPr>
              <a:t>CONVERSATION </a:t>
            </a:r>
            <a:r>
              <a:rPr lang="en-US" sz="1200" dirty="0" smtClean="0">
                <a:solidFill>
                  <a:prstClr val="black"/>
                </a:solidFill>
                <a:latin typeface="Consolas"/>
              </a:rPr>
              <a:t>@</a:t>
            </a:r>
            <a:r>
              <a:rPr lang="en-US" sz="1200" dirty="0" err="1">
                <a:solidFill>
                  <a:prstClr val="black"/>
                </a:solidFill>
                <a:latin typeface="Consolas"/>
              </a:rPr>
              <a:t>conversation_handle</a:t>
            </a:r>
            <a:endParaRPr lang="en-US" sz="1200" dirty="0">
              <a:solidFill>
                <a:prstClr val="black"/>
              </a:solidFill>
              <a:latin typeface="Consolas"/>
            </a:endParaRPr>
          </a:p>
          <a:p>
            <a:r>
              <a:rPr lang="en-US" sz="1200" dirty="0" smtClean="0">
                <a:solidFill>
                  <a:srgbClr val="0000FF"/>
                </a:solidFill>
                <a:latin typeface="Consolas"/>
              </a:rPr>
              <a:t>FROM SERVICE </a:t>
            </a:r>
            <a:r>
              <a:rPr lang="en-US" sz="1200" dirty="0" smtClean="0">
                <a:solidFill>
                  <a:prstClr val="black"/>
                </a:solidFill>
                <a:latin typeface="Consolas"/>
              </a:rPr>
              <a:t>@</a:t>
            </a:r>
            <a:r>
              <a:rPr lang="en-US" sz="1200" dirty="0" err="1" smtClean="0">
                <a:solidFill>
                  <a:prstClr val="black"/>
                </a:solidFill>
                <a:latin typeface="Consolas"/>
              </a:rPr>
              <a:t>FromService</a:t>
            </a:r>
            <a:endParaRPr lang="en-US" sz="1200" dirty="0">
              <a:solidFill>
                <a:prstClr val="black"/>
              </a:solidFill>
              <a:latin typeface="Consolas"/>
            </a:endParaRPr>
          </a:p>
          <a:p>
            <a:r>
              <a:rPr lang="en-US" sz="1200" dirty="0" smtClean="0">
                <a:solidFill>
                  <a:srgbClr val="0000FF"/>
                </a:solidFill>
                <a:latin typeface="Consolas"/>
              </a:rPr>
              <a:t>TO SERVICE </a:t>
            </a:r>
            <a:r>
              <a:rPr lang="en-US" sz="1200" dirty="0" smtClean="0">
                <a:solidFill>
                  <a:prstClr val="black"/>
                </a:solidFill>
                <a:latin typeface="Consolas"/>
              </a:rPr>
              <a:t>@</a:t>
            </a:r>
            <a:r>
              <a:rPr lang="en-US" sz="1200" dirty="0" err="1">
                <a:solidFill>
                  <a:prstClr val="black"/>
                </a:solidFill>
                <a:latin typeface="Consolas"/>
              </a:rPr>
              <a:t>ToService</a:t>
            </a:r>
            <a:endParaRPr lang="en-US" sz="1200" dirty="0">
              <a:solidFill>
                <a:prstClr val="black"/>
              </a:solidFill>
              <a:latin typeface="Consolas"/>
            </a:endParaRPr>
          </a:p>
          <a:p>
            <a:r>
              <a:rPr lang="en-US" sz="1200" dirty="0" smtClean="0">
                <a:solidFill>
                  <a:srgbClr val="0000FF"/>
                </a:solidFill>
                <a:latin typeface="Consolas"/>
              </a:rPr>
              <a:t>ON CONTRACT </a:t>
            </a:r>
            <a:r>
              <a:rPr lang="en-US" sz="1200" dirty="0" smtClean="0">
                <a:solidFill>
                  <a:prstClr val="black"/>
                </a:solidFill>
                <a:latin typeface="Consolas"/>
              </a:rPr>
              <a:t>@Contract</a:t>
            </a:r>
            <a:endParaRPr lang="en-US" sz="1200" dirty="0">
              <a:solidFill>
                <a:prstClr val="black"/>
              </a:solidFill>
              <a:latin typeface="Consolas"/>
            </a:endParaRPr>
          </a:p>
          <a:p>
            <a:r>
              <a:rPr lang="en-US" sz="1200" dirty="0" smtClean="0">
                <a:solidFill>
                  <a:srgbClr val="0000FF"/>
                </a:solidFill>
                <a:latin typeface="Consolas"/>
              </a:rPr>
              <a:t>WITH ENCRYPTION</a:t>
            </a:r>
            <a:r>
              <a:rPr lang="en-US" sz="1200" dirty="0">
                <a:solidFill>
                  <a:srgbClr val="808080"/>
                </a:solidFill>
                <a:latin typeface="Consolas"/>
              </a:rPr>
              <a:t>=</a:t>
            </a:r>
            <a:r>
              <a:rPr lang="en-US" sz="1200" dirty="0">
                <a:solidFill>
                  <a:prstClr val="black"/>
                </a:solidFill>
                <a:latin typeface="Consolas"/>
              </a:rPr>
              <a:t> </a:t>
            </a:r>
            <a:r>
              <a:rPr lang="en-US" sz="1200" dirty="0" smtClean="0">
                <a:solidFill>
                  <a:srgbClr val="0000FF"/>
                </a:solidFill>
                <a:latin typeface="Consolas"/>
              </a:rPr>
              <a:t>ON</a:t>
            </a:r>
            <a:r>
              <a:rPr lang="en-US" sz="1200" dirty="0" smtClean="0">
                <a:solidFill>
                  <a:srgbClr val="808080"/>
                </a:solidFill>
                <a:latin typeface="Consolas"/>
              </a:rPr>
              <a:t>;</a:t>
            </a:r>
            <a:endParaRPr lang="en-US" sz="1200" dirty="0">
              <a:solidFill>
                <a:prstClr val="black"/>
              </a:solidFill>
              <a:latin typeface="Consolas"/>
            </a:endParaRPr>
          </a:p>
          <a:p>
            <a:r>
              <a:rPr lang="en-US" sz="1200" dirty="0">
                <a:solidFill>
                  <a:prstClr val="black"/>
                </a:solidFill>
                <a:latin typeface="Consolas"/>
              </a:rPr>
              <a:t> </a:t>
            </a:r>
          </a:p>
          <a:p>
            <a:r>
              <a:rPr lang="en-US" sz="1200" dirty="0" smtClean="0">
                <a:solidFill>
                  <a:srgbClr val="0000FF"/>
                </a:solidFill>
                <a:latin typeface="Consolas"/>
              </a:rPr>
              <a:t>SEND ON</a:t>
            </a:r>
            <a:r>
              <a:rPr lang="en-US" sz="1200" dirty="0" smtClean="0">
                <a:solidFill>
                  <a:prstClr val="black"/>
                </a:solidFill>
                <a:latin typeface="Consolas"/>
              </a:rPr>
              <a:t> </a:t>
            </a:r>
            <a:r>
              <a:rPr lang="en-US" sz="1200" dirty="0">
                <a:solidFill>
                  <a:srgbClr val="0000FF"/>
                </a:solidFill>
                <a:latin typeface="Consolas"/>
              </a:rPr>
              <a:t>CONVERSATION</a:t>
            </a:r>
            <a:r>
              <a:rPr lang="en-US" sz="1200" dirty="0">
                <a:solidFill>
                  <a:prstClr val="black"/>
                </a:solidFill>
                <a:latin typeface="Consolas"/>
              </a:rPr>
              <a:t> @</a:t>
            </a:r>
            <a:r>
              <a:rPr lang="en-US" sz="1200" dirty="0" err="1">
                <a:solidFill>
                  <a:prstClr val="black"/>
                </a:solidFill>
                <a:latin typeface="Consolas"/>
              </a:rPr>
              <a:t>conversation_handle</a:t>
            </a:r>
            <a:endParaRPr lang="en-US" sz="1200" dirty="0">
              <a:solidFill>
                <a:prstClr val="black"/>
              </a:solidFill>
              <a:latin typeface="Consolas"/>
            </a:endParaRPr>
          </a:p>
          <a:p>
            <a:r>
              <a:rPr lang="en-US" sz="1200" dirty="0">
                <a:solidFill>
                  <a:srgbClr val="0000FF"/>
                </a:solidFill>
                <a:latin typeface="Consolas"/>
              </a:rPr>
              <a:t>MESSAGETYPE</a:t>
            </a:r>
            <a:r>
              <a:rPr lang="en-US" sz="1200" dirty="0">
                <a:solidFill>
                  <a:prstClr val="black"/>
                </a:solidFill>
                <a:latin typeface="Consolas"/>
              </a:rPr>
              <a:t> @</a:t>
            </a:r>
            <a:r>
              <a:rPr lang="en-US" sz="1200" dirty="0" err="1">
                <a:solidFill>
                  <a:prstClr val="black"/>
                </a:solidFill>
                <a:latin typeface="Consolas"/>
              </a:rPr>
              <a:t>MessageType</a:t>
            </a:r>
            <a:r>
              <a:rPr lang="en-US" sz="1200" dirty="0">
                <a:solidFill>
                  <a:srgbClr val="808080"/>
                </a:solidFill>
                <a:latin typeface="Consolas"/>
              </a:rPr>
              <a:t>(</a:t>
            </a:r>
            <a:r>
              <a:rPr lang="en-US" sz="1200" dirty="0">
                <a:solidFill>
                  <a:prstClr val="black"/>
                </a:solidFill>
                <a:latin typeface="Consolas"/>
              </a:rPr>
              <a:t>@</a:t>
            </a:r>
            <a:r>
              <a:rPr lang="en-US" sz="1200" dirty="0" err="1">
                <a:solidFill>
                  <a:prstClr val="black"/>
                </a:solidFill>
                <a:latin typeface="Consolas"/>
              </a:rPr>
              <a:t>MessageBody</a:t>
            </a:r>
            <a:r>
              <a:rPr lang="en-US" sz="1200" dirty="0">
                <a:solidFill>
                  <a:srgbClr val="808080"/>
                </a:solidFill>
                <a:latin typeface="Consolas"/>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740388"/>
            <a:ext cx="4819649" cy="3203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547086"/>
      </p:ext>
    </p:extLst>
  </p:cSld>
  <p:clrMapOvr>
    <a:masterClrMapping/>
  </p:clrMapOvr>
  <p:transition spd="slow">
    <p:wheel spokes="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1" y="6156856"/>
            <a:ext cx="6248400" cy="523220"/>
          </a:xfrm>
          <a:prstGeom prst="rect">
            <a:avLst/>
          </a:prstGeom>
          <a:noFill/>
        </p:spPr>
        <p:txBody>
          <a:bodyPr wrap="square" rtlCol="0">
            <a:spAutoFit/>
          </a:bodyPr>
          <a:lstStyle/>
          <a:p>
            <a:r>
              <a:rPr lang="en-US" dirty="0"/>
              <a:t>https://upload.wikimedia.org/wikipedia/en/thumb/f/ff/Poison_Help.svg/1024px-Poison_Help.svg.png</a:t>
            </a:r>
          </a:p>
        </p:txBody>
      </p:sp>
      <p:sp>
        <p:nvSpPr>
          <p:cNvPr id="3" name="Title 2"/>
          <p:cNvSpPr>
            <a:spLocks noGrp="1"/>
          </p:cNvSpPr>
          <p:nvPr>
            <p:ph type="title"/>
          </p:nvPr>
        </p:nvSpPr>
        <p:spPr/>
        <p:txBody>
          <a:bodyPr/>
          <a:lstStyle/>
          <a:p>
            <a:r>
              <a:rPr lang="en-US" sz="4400" dirty="0" smtClean="0">
                <a:latin typeface="Calibri" panose="020F0502020204030204" pitchFamily="34" charset="0"/>
              </a:rPr>
              <a:t>Poisoned Messages</a:t>
            </a:r>
            <a:endParaRPr lang="en-US" sz="4400" dirty="0">
              <a:latin typeface="Calibri" panose="020F0502020204030204" pitchFamily="34" charset="0"/>
            </a:endParaRPr>
          </a:p>
        </p:txBody>
      </p:sp>
      <p:pic>
        <p:nvPicPr>
          <p:cNvPr id="7170" name="Picture 2" descr="https://upload.wikimedia.org/wikipedia/en/thumb/f/ff/Poison_Help.svg/1024px-Poison_Help.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575" y="1371600"/>
            <a:ext cx="4416134" cy="4416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553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Will The Diagram Help?</a:t>
            </a:r>
            <a:endParaRPr lang="en-US" sz="4400" dirty="0"/>
          </a:p>
        </p:txBody>
      </p:sp>
      <p:sp>
        <p:nvSpPr>
          <p:cNvPr id="4" name="TextBox 3"/>
          <p:cNvSpPr txBox="1"/>
          <p:nvPr/>
        </p:nvSpPr>
        <p:spPr>
          <a:xfrm>
            <a:off x="27710" y="6117595"/>
            <a:ext cx="6296891" cy="261610"/>
          </a:xfrm>
          <a:prstGeom prst="rect">
            <a:avLst/>
          </a:prstGeom>
          <a:noFill/>
        </p:spPr>
        <p:txBody>
          <a:bodyPr wrap="square" rtlCol="0">
            <a:spAutoFit/>
          </a:bodyPr>
          <a:lstStyle/>
          <a:p>
            <a:r>
              <a:rPr lang="en-US" sz="1100" dirty="0"/>
              <a:t>https://i.kinja-img.com/gawker-media/image/upload/xfv0mwweipwck4qag7bn.gif</a:t>
            </a:r>
          </a:p>
        </p:txBody>
      </p:sp>
      <p:sp>
        <p:nvSpPr>
          <p:cNvPr id="5" name="TextBox 4"/>
          <p:cNvSpPr txBox="1"/>
          <p:nvPr/>
        </p:nvSpPr>
        <p:spPr>
          <a:xfrm>
            <a:off x="27710" y="6341918"/>
            <a:ext cx="6248399" cy="253916"/>
          </a:xfrm>
          <a:prstGeom prst="rect">
            <a:avLst/>
          </a:prstGeom>
          <a:noFill/>
        </p:spPr>
        <p:txBody>
          <a:bodyPr wrap="square" rtlCol="0">
            <a:spAutoFit/>
          </a:bodyPr>
          <a:lstStyle/>
          <a:p>
            <a:r>
              <a:rPr lang="en-US" sz="1050" dirty="0"/>
              <a:t>https://i.ytimg.com/vi/w1T5xSMlTYA/maxresdefault.jpg</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38472"/>
            <a:ext cx="6253163" cy="448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3694512"/>
      </p:ext>
    </p:extLst>
  </p:cSld>
  <p:clrMapOvr>
    <a:masterClrMapping/>
  </p:clrMapOvr>
  <p:transition spd="slow">
    <p:wheel spokes="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Demo</a:t>
            </a:r>
            <a:endParaRPr lang="en-US" sz="4400" dirty="0">
              <a:latin typeface="Calibri" panose="020F0502020204030204" pitchFamily="34" charset="0"/>
            </a:endParaRPr>
          </a:p>
        </p:txBody>
      </p:sp>
      <p:sp>
        <p:nvSpPr>
          <p:cNvPr id="4" name="TextBox 3"/>
          <p:cNvSpPr txBox="1"/>
          <p:nvPr/>
        </p:nvSpPr>
        <p:spPr>
          <a:xfrm>
            <a:off x="76200" y="6324600"/>
            <a:ext cx="6248400" cy="553998"/>
          </a:xfrm>
          <a:prstGeom prst="rect">
            <a:avLst/>
          </a:prstGeom>
          <a:noFill/>
        </p:spPr>
        <p:txBody>
          <a:bodyPr wrap="square" rtlCol="0">
            <a:spAutoFit/>
          </a:bodyPr>
          <a:lstStyle/>
          <a:p>
            <a:r>
              <a:rPr lang="en-US" sz="1000" dirty="0"/>
              <a:t>https://img.washingtonpost.com/wp-apps/imrs.php?src=https://img.washingtonpost.com/rf/image_908w/2010-2019/Wires/Images/2015-01-18/Getty/461744110.jpg&amp;w=1484</a:t>
            </a:r>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1447802"/>
            <a:ext cx="4821505" cy="437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15279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Endpoints</a:t>
            </a:r>
            <a:endParaRPr lang="en-US" sz="4400" dirty="0"/>
          </a:p>
        </p:txBody>
      </p:sp>
      <p:sp>
        <p:nvSpPr>
          <p:cNvPr id="3" name="TextBox 2"/>
          <p:cNvSpPr txBox="1"/>
          <p:nvPr/>
        </p:nvSpPr>
        <p:spPr>
          <a:xfrm>
            <a:off x="609600" y="1600200"/>
            <a:ext cx="8305800"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A SQL Server endpoint is the </a:t>
            </a:r>
            <a:r>
              <a:rPr lang="en-US" sz="2000" dirty="0" smtClean="0"/>
              <a:t>TCP/IP point </a:t>
            </a:r>
            <a:r>
              <a:rPr lang="en-US" sz="2000" dirty="0"/>
              <a:t>of entry into SQL </a:t>
            </a:r>
            <a:r>
              <a:rPr lang="en-US" sz="2000" dirty="0" smtClean="0"/>
              <a:t>Server.</a:t>
            </a:r>
          </a:p>
          <a:p>
            <a:pPr marL="285750" indent="-285750">
              <a:buFont typeface="Arial" panose="020B0604020202020204" pitchFamily="34" charset="0"/>
              <a:buChar char="•"/>
            </a:pPr>
            <a:r>
              <a:rPr lang="en-US" sz="2000" dirty="0" smtClean="0"/>
              <a:t>This is how the service broker dialogs are directed</a:t>
            </a:r>
          </a:p>
        </p:txBody>
      </p:sp>
      <p:pic>
        <p:nvPicPr>
          <p:cNvPr id="14338" name="Picture 2" descr="http://cnet1.cbsistatic.com/hub/i/r/2014/09/11/4fd0b9ca-10cc-46d8-a055-4c5fec2e05f3/resize/970x546/e04b33c5881a7cf1ca11b6bee139a9a6/icu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283" y="2590800"/>
            <a:ext cx="4443291" cy="3067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1" y="6248400"/>
            <a:ext cx="6172200" cy="400110"/>
          </a:xfrm>
          <a:prstGeom prst="rect">
            <a:avLst/>
          </a:prstGeom>
          <a:noFill/>
        </p:spPr>
        <p:txBody>
          <a:bodyPr wrap="square" rtlCol="0">
            <a:spAutoFit/>
          </a:bodyPr>
          <a:lstStyle/>
          <a:p>
            <a:r>
              <a:rPr lang="en-US" sz="1000" dirty="0"/>
              <a:t>http://cnet1.cbsistatic.com/hub/i/r/2014/09/11/4fd0b9ca-10cc-46d8-a055-4c5fec2e05f3/resize/970x546/e04b33c5881a7cf1ca11b6bee139a9a6/icups.jpg</a:t>
            </a:r>
          </a:p>
        </p:txBody>
      </p:sp>
      <p:sp>
        <p:nvSpPr>
          <p:cNvPr id="5" name="TextBox 4"/>
          <p:cNvSpPr txBox="1"/>
          <p:nvPr/>
        </p:nvSpPr>
        <p:spPr>
          <a:xfrm>
            <a:off x="457201" y="3124201"/>
            <a:ext cx="3962400" cy="2893100"/>
          </a:xfrm>
          <a:prstGeom prst="rect">
            <a:avLst/>
          </a:prstGeom>
          <a:noFill/>
        </p:spPr>
        <p:txBody>
          <a:bodyPr wrap="square" rtlCol="0">
            <a:spAutoFit/>
          </a:bodyPr>
          <a:lstStyle/>
          <a:p>
            <a:r>
              <a:rPr lang="en-US" dirty="0" smtClean="0">
                <a:solidFill>
                  <a:srgbClr val="0000FF"/>
                </a:solidFill>
                <a:latin typeface="Consolas"/>
              </a:rPr>
              <a:t>CREATE ENDPOINT</a:t>
            </a:r>
            <a:r>
              <a:rPr lang="en-US" dirty="0" smtClean="0">
                <a:solidFill>
                  <a:prstClr val="black"/>
                </a:solidFill>
                <a:latin typeface="Consolas"/>
              </a:rPr>
              <a:t> </a:t>
            </a:r>
            <a:r>
              <a:rPr lang="en-US" dirty="0" err="1">
                <a:solidFill>
                  <a:prstClr val="black"/>
                </a:solidFill>
                <a:latin typeface="Consolas"/>
              </a:rPr>
              <a:t>WAREWOLF_ALPHA_Endpoint</a:t>
            </a:r>
            <a:endParaRPr lang="en-US" dirty="0">
              <a:solidFill>
                <a:prstClr val="black"/>
              </a:solidFill>
              <a:latin typeface="Consolas"/>
            </a:endParaRPr>
          </a:p>
          <a:p>
            <a:r>
              <a:rPr lang="en-US" dirty="0">
                <a:solidFill>
                  <a:srgbClr val="0000FF"/>
                </a:solidFill>
                <a:latin typeface="Consolas"/>
              </a:rPr>
              <a:t>STATE</a:t>
            </a:r>
            <a:r>
              <a:rPr lang="en-US" dirty="0">
                <a:solidFill>
                  <a:srgbClr val="808080"/>
                </a:solidFill>
                <a:latin typeface="Consolas"/>
              </a:rPr>
              <a:t>=</a:t>
            </a:r>
            <a:r>
              <a:rPr lang="en-US" dirty="0">
                <a:solidFill>
                  <a:prstClr val="black"/>
                </a:solidFill>
                <a:latin typeface="Consolas"/>
              </a:rPr>
              <a:t> </a:t>
            </a:r>
            <a:r>
              <a:rPr lang="en-US" dirty="0">
                <a:solidFill>
                  <a:srgbClr val="0000FF"/>
                </a:solidFill>
                <a:latin typeface="Consolas"/>
              </a:rPr>
              <a:t>STARTED</a:t>
            </a:r>
            <a:endParaRPr lang="en-US" dirty="0">
              <a:solidFill>
                <a:prstClr val="black"/>
              </a:solidFill>
              <a:latin typeface="Consolas"/>
            </a:endParaRPr>
          </a:p>
          <a:p>
            <a:r>
              <a:rPr lang="en-US" dirty="0" smtClean="0">
                <a:solidFill>
                  <a:srgbClr val="0000FF"/>
                </a:solidFill>
                <a:latin typeface="Consolas"/>
              </a:rPr>
              <a:t>AS TCP </a:t>
            </a:r>
            <a:r>
              <a:rPr lang="en-US" dirty="0">
                <a:solidFill>
                  <a:srgbClr val="808080"/>
                </a:solidFill>
                <a:latin typeface="Consolas"/>
              </a:rPr>
              <a:t>(</a:t>
            </a:r>
            <a:r>
              <a:rPr lang="en-US" dirty="0">
                <a:solidFill>
                  <a:prstClr val="black"/>
                </a:solidFill>
                <a:latin typeface="Consolas"/>
              </a:rPr>
              <a:t> </a:t>
            </a:r>
            <a:r>
              <a:rPr lang="en-US" dirty="0">
                <a:solidFill>
                  <a:srgbClr val="0000FF"/>
                </a:solidFill>
                <a:latin typeface="Consolas"/>
              </a:rPr>
              <a:t>LISTENER_PORT</a:t>
            </a:r>
            <a:r>
              <a:rPr lang="en-US" dirty="0">
                <a:solidFill>
                  <a:prstClr val="black"/>
                </a:solidFill>
                <a:latin typeface="Consolas"/>
              </a:rPr>
              <a:t> </a:t>
            </a:r>
            <a:r>
              <a:rPr lang="en-US" dirty="0">
                <a:solidFill>
                  <a:srgbClr val="808080"/>
                </a:solidFill>
                <a:latin typeface="Consolas"/>
              </a:rPr>
              <a:t>=</a:t>
            </a:r>
            <a:r>
              <a:rPr lang="en-US" dirty="0">
                <a:solidFill>
                  <a:prstClr val="black"/>
                </a:solidFill>
                <a:latin typeface="Consolas"/>
              </a:rPr>
              <a:t> 4022 </a:t>
            </a:r>
            <a:r>
              <a:rPr lang="en-US" dirty="0">
                <a:solidFill>
                  <a:srgbClr val="808080"/>
                </a:solidFill>
                <a:latin typeface="Consolas"/>
              </a:rPr>
              <a:t>)</a:t>
            </a:r>
            <a:endParaRPr lang="en-US" dirty="0">
              <a:solidFill>
                <a:prstClr val="black"/>
              </a:solidFill>
              <a:latin typeface="Consolas"/>
            </a:endParaRPr>
          </a:p>
          <a:p>
            <a:r>
              <a:rPr lang="en-US" dirty="0" smtClean="0">
                <a:solidFill>
                  <a:srgbClr val="0000FF"/>
                </a:solidFill>
                <a:latin typeface="Consolas"/>
              </a:rPr>
              <a:t>FOR SERVICE_BROKER </a:t>
            </a:r>
            <a:r>
              <a:rPr lang="en-US" dirty="0">
                <a:solidFill>
                  <a:srgbClr val="808080"/>
                </a:solidFill>
                <a:latin typeface="Consolas"/>
              </a:rPr>
              <a:t>(</a:t>
            </a:r>
            <a:r>
              <a:rPr lang="en-US" dirty="0">
                <a:solidFill>
                  <a:srgbClr val="0000FF"/>
                </a:solidFill>
                <a:latin typeface="Consolas"/>
              </a:rPr>
              <a:t>AUTHENTICATION</a:t>
            </a:r>
            <a:r>
              <a:rPr lang="en-US" dirty="0">
                <a:solidFill>
                  <a:prstClr val="black"/>
                </a:solidFill>
                <a:latin typeface="Consolas"/>
              </a:rPr>
              <a:t> </a:t>
            </a:r>
            <a:r>
              <a:rPr lang="en-US" dirty="0">
                <a:solidFill>
                  <a:srgbClr val="808080"/>
                </a:solidFill>
                <a:latin typeface="Consolas"/>
              </a:rPr>
              <a:t>=</a:t>
            </a:r>
            <a:r>
              <a:rPr lang="en-US" dirty="0">
                <a:solidFill>
                  <a:prstClr val="black"/>
                </a:solidFill>
                <a:latin typeface="Consolas"/>
              </a:rPr>
              <a:t> </a:t>
            </a:r>
            <a:r>
              <a:rPr lang="en-US" dirty="0">
                <a:solidFill>
                  <a:srgbClr val="0000FF"/>
                </a:solidFill>
                <a:latin typeface="Consolas"/>
              </a:rPr>
              <a:t>WINDOWS</a:t>
            </a:r>
            <a:r>
              <a:rPr lang="en-US" dirty="0">
                <a:solidFill>
                  <a:prstClr val="black"/>
                </a:solidFill>
                <a:latin typeface="Consolas"/>
              </a:rPr>
              <a:t> </a:t>
            </a:r>
            <a:r>
              <a:rPr lang="en-US" dirty="0">
                <a:solidFill>
                  <a:srgbClr val="808080"/>
                </a:solidFill>
                <a:latin typeface="Consolas"/>
              </a:rPr>
              <a:t>);</a:t>
            </a:r>
            <a:endParaRPr lang="en-US" dirty="0">
              <a:solidFill>
                <a:prstClr val="black"/>
              </a:solidFill>
              <a:latin typeface="Consolas"/>
            </a:endParaRPr>
          </a:p>
          <a:p>
            <a:r>
              <a:rPr lang="en-US" dirty="0">
                <a:solidFill>
                  <a:srgbClr val="0000FF"/>
                </a:solidFill>
                <a:latin typeface="Consolas"/>
              </a:rPr>
              <a:t>GO</a:t>
            </a:r>
            <a:endParaRPr lang="en-US" dirty="0">
              <a:solidFill>
                <a:prstClr val="black"/>
              </a:solidFill>
              <a:latin typeface="Consolas"/>
            </a:endParaRPr>
          </a:p>
          <a:p>
            <a:r>
              <a:rPr lang="en-US" dirty="0" smtClean="0">
                <a:solidFill>
                  <a:srgbClr val="0000FF"/>
                </a:solidFill>
                <a:latin typeface="Consolas"/>
              </a:rPr>
              <a:t>GRANT CONNECT</a:t>
            </a:r>
            <a:r>
              <a:rPr lang="en-US" dirty="0" smtClean="0">
                <a:solidFill>
                  <a:prstClr val="black"/>
                </a:solidFill>
                <a:latin typeface="Consolas"/>
              </a:rPr>
              <a:t> </a:t>
            </a:r>
            <a:r>
              <a:rPr lang="en-US" dirty="0">
                <a:solidFill>
                  <a:srgbClr val="0000FF"/>
                </a:solidFill>
                <a:latin typeface="Consolas"/>
              </a:rPr>
              <a:t>ON</a:t>
            </a:r>
            <a:r>
              <a:rPr lang="en-US" dirty="0">
                <a:solidFill>
                  <a:prstClr val="black"/>
                </a:solidFill>
                <a:latin typeface="Consolas"/>
              </a:rPr>
              <a:t> </a:t>
            </a:r>
            <a:r>
              <a:rPr lang="en-US" dirty="0">
                <a:solidFill>
                  <a:srgbClr val="0000FF"/>
                </a:solidFill>
                <a:latin typeface="Consolas"/>
              </a:rPr>
              <a:t>ENDPOINT</a:t>
            </a:r>
            <a:r>
              <a:rPr lang="en-US" dirty="0">
                <a:solidFill>
                  <a:srgbClr val="808080"/>
                </a:solidFill>
                <a:latin typeface="Consolas"/>
              </a:rPr>
              <a:t>::</a:t>
            </a:r>
            <a:r>
              <a:rPr lang="en-US" dirty="0">
                <a:solidFill>
                  <a:prstClr val="black"/>
                </a:solidFill>
                <a:latin typeface="Consolas"/>
              </a:rPr>
              <a:t>[</a:t>
            </a:r>
            <a:r>
              <a:rPr lang="en-US" dirty="0" err="1">
                <a:solidFill>
                  <a:prstClr val="black"/>
                </a:solidFill>
                <a:latin typeface="Consolas"/>
              </a:rPr>
              <a:t>WAREWOLF_ALPHA_Endpoint</a:t>
            </a:r>
            <a:r>
              <a:rPr lang="en-US" dirty="0">
                <a:solidFill>
                  <a:prstClr val="black"/>
                </a:solidFill>
                <a:latin typeface="Consolas"/>
              </a:rPr>
              <a:t>] </a:t>
            </a:r>
            <a:r>
              <a:rPr lang="en-US" dirty="0">
                <a:solidFill>
                  <a:srgbClr val="0000FF"/>
                </a:solidFill>
                <a:latin typeface="Consolas"/>
              </a:rPr>
              <a:t>to</a:t>
            </a:r>
            <a:r>
              <a:rPr lang="en-US" dirty="0">
                <a:solidFill>
                  <a:prstClr val="black"/>
                </a:solidFill>
                <a:latin typeface="Consolas"/>
              </a:rPr>
              <a:t> [SQLWAREWOLF-LAP\</a:t>
            </a:r>
            <a:r>
              <a:rPr lang="en-US" dirty="0" err="1">
                <a:solidFill>
                  <a:prstClr val="black"/>
                </a:solidFill>
                <a:latin typeface="Consolas"/>
              </a:rPr>
              <a:t>sqlwarewolf</a:t>
            </a:r>
            <a:r>
              <a:rPr lang="en-US" dirty="0">
                <a:solidFill>
                  <a:prstClr val="black"/>
                </a:solidFill>
                <a:latin typeface="Consolas"/>
              </a:rPr>
              <a:t>]</a:t>
            </a:r>
          </a:p>
          <a:p>
            <a:r>
              <a:rPr lang="en-US" dirty="0">
                <a:solidFill>
                  <a:srgbClr val="0000FF"/>
                </a:solidFill>
                <a:latin typeface="Consolas"/>
              </a:rPr>
              <a:t>GO</a:t>
            </a:r>
            <a:endParaRPr lang="en-US" dirty="0">
              <a:solidFill>
                <a:prstClr val="black"/>
              </a:solidFill>
              <a:latin typeface="Consolas"/>
            </a:endParaRPr>
          </a:p>
          <a:p>
            <a:endParaRPr lang="en-US" dirty="0">
              <a:solidFill>
                <a:prstClr val="black"/>
              </a:solidFill>
              <a:latin typeface="Consolas"/>
            </a:endParaRPr>
          </a:p>
          <a:p>
            <a:endParaRPr lang="en-US" dirty="0">
              <a:solidFill>
                <a:prstClr val="black"/>
              </a:solidFill>
              <a:latin typeface="Consolas"/>
            </a:endParaRPr>
          </a:p>
        </p:txBody>
      </p:sp>
    </p:spTree>
    <p:extLst>
      <p:ext uri="{BB962C8B-B14F-4D97-AF65-F5344CB8AC3E}">
        <p14:creationId xmlns:p14="http://schemas.microsoft.com/office/powerpoint/2010/main" val="551238264"/>
      </p:ext>
    </p:extLst>
  </p:cSld>
  <p:clrMapOvr>
    <a:masterClrMapping/>
  </p:clrMapOvr>
  <p:transition spd="slow">
    <p:wheel spokes="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Routes</a:t>
            </a:r>
            <a:endParaRPr lang="en-US" sz="4400" dirty="0"/>
          </a:p>
        </p:txBody>
      </p:sp>
      <p:sp>
        <p:nvSpPr>
          <p:cNvPr id="3" name="TextBox 2"/>
          <p:cNvSpPr txBox="1"/>
          <p:nvPr/>
        </p:nvSpPr>
        <p:spPr>
          <a:xfrm>
            <a:off x="152400" y="1371602"/>
            <a:ext cx="8876148"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smtClean="0"/>
              <a:t>This is how SQL Server knows where to send our message</a:t>
            </a:r>
          </a:p>
          <a:p>
            <a:pPr marL="285750" indent="-285750">
              <a:buFont typeface="Arial" panose="020B0604020202020204" pitchFamily="34" charset="0"/>
              <a:buChar char="•"/>
            </a:pPr>
            <a:r>
              <a:rPr lang="en-US" sz="2400" dirty="0" smtClean="0"/>
              <a:t>A route needs to be created in the database as well as MSDB</a:t>
            </a:r>
            <a:endParaRPr lang="en-US" sz="2400" dirty="0"/>
          </a:p>
        </p:txBody>
      </p:sp>
      <p:sp>
        <p:nvSpPr>
          <p:cNvPr id="4" name="TextBox 3"/>
          <p:cNvSpPr txBox="1"/>
          <p:nvPr/>
        </p:nvSpPr>
        <p:spPr>
          <a:xfrm>
            <a:off x="76200" y="2362200"/>
            <a:ext cx="4876800" cy="2862322"/>
          </a:xfrm>
          <a:prstGeom prst="rect">
            <a:avLst/>
          </a:prstGeom>
          <a:noFill/>
        </p:spPr>
        <p:txBody>
          <a:bodyPr wrap="square" rtlCol="0">
            <a:spAutoFit/>
          </a:bodyPr>
          <a:lstStyle/>
          <a:p>
            <a:r>
              <a:rPr lang="en-US" sz="1200" dirty="0" smtClean="0">
                <a:solidFill>
                  <a:srgbClr val="0000FF"/>
                </a:solidFill>
                <a:latin typeface="Consolas"/>
              </a:rPr>
              <a:t>CREATE</a:t>
            </a:r>
            <a:r>
              <a:rPr lang="en-US" sz="1200" dirty="0" smtClean="0">
                <a:solidFill>
                  <a:prstClr val="black"/>
                </a:solidFill>
                <a:latin typeface="Consolas"/>
              </a:rPr>
              <a:t> </a:t>
            </a:r>
            <a:r>
              <a:rPr lang="en-US" sz="1200" dirty="0">
                <a:solidFill>
                  <a:srgbClr val="0000FF"/>
                </a:solidFill>
                <a:latin typeface="Consolas"/>
              </a:rPr>
              <a:t>ROUTE</a:t>
            </a:r>
            <a:r>
              <a:rPr lang="en-US" sz="1200" dirty="0">
                <a:solidFill>
                  <a:prstClr val="black"/>
                </a:solidFill>
                <a:latin typeface="Consolas"/>
              </a:rPr>
              <a:t> </a:t>
            </a:r>
            <a:r>
              <a:rPr lang="en-US" sz="1200" dirty="0" err="1" smtClean="0">
                <a:solidFill>
                  <a:prstClr val="black"/>
                </a:solidFill>
                <a:latin typeface="Consolas"/>
              </a:rPr>
              <a:t>sb_route_Steelers_Wolfpack</a:t>
            </a:r>
            <a:r>
              <a:rPr lang="en-US" sz="1200" dirty="0" smtClean="0">
                <a:solidFill>
                  <a:prstClr val="black"/>
                </a:solidFill>
                <a:latin typeface="Consolas"/>
              </a:rPr>
              <a:t> </a:t>
            </a:r>
            <a:endParaRPr lang="en-US" sz="1200" dirty="0">
              <a:solidFill>
                <a:prstClr val="black"/>
              </a:solidFill>
              <a:latin typeface="Consolas"/>
            </a:endParaRPr>
          </a:p>
          <a:p>
            <a:r>
              <a:rPr lang="en-US" sz="1200" dirty="0">
                <a:solidFill>
                  <a:srgbClr val="0000FF"/>
                </a:solidFill>
                <a:latin typeface="Consolas"/>
              </a:rPr>
              <a:t>AUTHORIZATION</a:t>
            </a:r>
            <a:r>
              <a:rPr lang="en-US" sz="1200" dirty="0">
                <a:solidFill>
                  <a:prstClr val="black"/>
                </a:solidFill>
                <a:latin typeface="Consolas"/>
              </a:rPr>
              <a:t> </a:t>
            </a:r>
            <a:r>
              <a:rPr lang="en-US" sz="1200" dirty="0" err="1">
                <a:solidFill>
                  <a:prstClr val="black"/>
                </a:solidFill>
                <a:latin typeface="Consolas"/>
              </a:rPr>
              <a:t>dbo</a:t>
            </a:r>
            <a:r>
              <a:rPr lang="en-US" sz="1200" dirty="0">
                <a:solidFill>
                  <a:prstClr val="black"/>
                </a:solidFill>
                <a:latin typeface="Consolas"/>
              </a:rPr>
              <a:t> </a:t>
            </a:r>
          </a:p>
          <a:p>
            <a:r>
              <a:rPr lang="en-US" sz="1200" dirty="0">
                <a:solidFill>
                  <a:srgbClr val="0000FF"/>
                </a:solidFill>
                <a:latin typeface="Consolas"/>
              </a:rPr>
              <a:t>WITH</a:t>
            </a:r>
            <a:r>
              <a:rPr lang="en-US" sz="1200" dirty="0">
                <a:solidFill>
                  <a:prstClr val="black"/>
                </a:solidFill>
                <a:latin typeface="Consolas"/>
              </a:rPr>
              <a:t> </a:t>
            </a:r>
          </a:p>
          <a:p>
            <a:r>
              <a:rPr lang="en-US" sz="1200" dirty="0">
                <a:solidFill>
                  <a:prstClr val="black"/>
                </a:solidFill>
                <a:latin typeface="Consolas"/>
              </a:rPr>
              <a:t>     </a:t>
            </a:r>
            <a:r>
              <a:rPr lang="en-US" sz="1200" dirty="0">
                <a:solidFill>
                  <a:srgbClr val="0000FF"/>
                </a:solidFill>
                <a:latin typeface="Consolas"/>
              </a:rPr>
              <a:t>SERVICE_NAME</a:t>
            </a:r>
            <a:r>
              <a:rPr lang="en-US" sz="1200" dirty="0">
                <a:solidFill>
                  <a:prstClr val="black"/>
                </a:solidFill>
                <a:latin typeface="Consolas"/>
              </a:rPr>
              <a:t> </a:t>
            </a:r>
            <a:r>
              <a:rPr lang="en-US" sz="1200" dirty="0">
                <a:solidFill>
                  <a:srgbClr val="808080"/>
                </a:solidFill>
                <a:latin typeface="Consolas"/>
              </a:rPr>
              <a:t>=</a:t>
            </a:r>
            <a:r>
              <a:rPr lang="en-US" sz="1200" dirty="0">
                <a:solidFill>
                  <a:prstClr val="black"/>
                </a:solidFill>
                <a:latin typeface="Consolas"/>
              </a:rPr>
              <a:t> </a:t>
            </a:r>
            <a:r>
              <a:rPr lang="en-US" sz="1200" dirty="0" err="1" smtClean="0">
                <a:solidFill>
                  <a:srgbClr val="FF0000"/>
                </a:solidFill>
                <a:latin typeface="Consolas"/>
              </a:rPr>
              <a:t>N'sb_srvc_Steelers_Wolfpack</a:t>
            </a:r>
            <a:r>
              <a:rPr lang="en-US" sz="1200" dirty="0">
                <a:solidFill>
                  <a:srgbClr val="FF0000"/>
                </a:solidFill>
                <a:latin typeface="Consolas"/>
              </a:rPr>
              <a:t>'</a:t>
            </a:r>
            <a:r>
              <a:rPr lang="en-US" sz="1200" dirty="0">
                <a:solidFill>
                  <a:srgbClr val="808080"/>
                </a:solidFill>
                <a:latin typeface="Consolas"/>
              </a:rPr>
              <a:t>,</a:t>
            </a:r>
            <a:endParaRPr lang="en-US" sz="1200" dirty="0">
              <a:solidFill>
                <a:prstClr val="black"/>
              </a:solidFill>
              <a:latin typeface="Consolas"/>
            </a:endParaRPr>
          </a:p>
          <a:p>
            <a:r>
              <a:rPr lang="en-US" sz="1200" dirty="0">
                <a:solidFill>
                  <a:prstClr val="black"/>
                </a:solidFill>
                <a:latin typeface="Consolas"/>
              </a:rPr>
              <a:t>     </a:t>
            </a:r>
            <a:r>
              <a:rPr lang="en-US" sz="1200" dirty="0">
                <a:solidFill>
                  <a:srgbClr val="0000FF"/>
                </a:solidFill>
                <a:latin typeface="Consolas"/>
              </a:rPr>
              <a:t>ADDRESS</a:t>
            </a:r>
            <a:r>
              <a:rPr lang="en-US" sz="1200" dirty="0">
                <a:solidFill>
                  <a:prstClr val="black"/>
                </a:solidFill>
                <a:latin typeface="Consolas"/>
              </a:rPr>
              <a:t> </a:t>
            </a:r>
            <a:r>
              <a:rPr lang="en-US" sz="1200" dirty="0">
                <a:solidFill>
                  <a:srgbClr val="808080"/>
                </a:solidFill>
                <a:latin typeface="Consolas"/>
              </a:rPr>
              <a:t>=</a:t>
            </a:r>
            <a:r>
              <a:rPr lang="en-US" sz="1200" dirty="0">
                <a:solidFill>
                  <a:prstClr val="black"/>
                </a:solidFill>
                <a:latin typeface="Consolas"/>
              </a:rPr>
              <a:t> </a:t>
            </a:r>
            <a:r>
              <a:rPr lang="en-US" sz="1200" dirty="0">
                <a:solidFill>
                  <a:srgbClr val="FF0000"/>
                </a:solidFill>
                <a:latin typeface="Consolas"/>
              </a:rPr>
              <a:t>N'TCP://localhost:4023'</a:t>
            </a:r>
            <a:endParaRPr lang="en-US" sz="1200" dirty="0">
              <a:solidFill>
                <a:prstClr val="black"/>
              </a:solidFill>
              <a:latin typeface="Consolas"/>
            </a:endParaRPr>
          </a:p>
          <a:p>
            <a:r>
              <a:rPr lang="en-US" sz="1200" dirty="0">
                <a:solidFill>
                  <a:srgbClr val="0000FF"/>
                </a:solidFill>
                <a:latin typeface="Consolas"/>
              </a:rPr>
              <a:t>GO</a:t>
            </a:r>
            <a:endParaRPr lang="en-US" sz="1200" dirty="0">
              <a:solidFill>
                <a:prstClr val="black"/>
              </a:solidFill>
              <a:latin typeface="Consolas"/>
            </a:endParaRPr>
          </a:p>
          <a:p>
            <a:r>
              <a:rPr lang="en-US" sz="1200" dirty="0" smtClean="0">
                <a:solidFill>
                  <a:srgbClr val="0000FF"/>
                </a:solidFill>
                <a:latin typeface="Consolas"/>
              </a:rPr>
              <a:t>USE</a:t>
            </a:r>
            <a:r>
              <a:rPr lang="en-US" sz="1200" dirty="0" smtClean="0">
                <a:solidFill>
                  <a:prstClr val="black"/>
                </a:solidFill>
                <a:latin typeface="Consolas"/>
              </a:rPr>
              <a:t> </a:t>
            </a:r>
            <a:r>
              <a:rPr lang="en-US" sz="1200" dirty="0" err="1">
                <a:solidFill>
                  <a:prstClr val="black"/>
                </a:solidFill>
                <a:latin typeface="Consolas"/>
              </a:rPr>
              <a:t>msdb</a:t>
            </a:r>
            <a:r>
              <a:rPr lang="en-US" sz="1200" dirty="0">
                <a:solidFill>
                  <a:srgbClr val="808080"/>
                </a:solidFill>
                <a:latin typeface="Consolas"/>
              </a:rPr>
              <a:t>;</a:t>
            </a:r>
            <a:endParaRPr lang="en-US" sz="1200" dirty="0">
              <a:solidFill>
                <a:prstClr val="black"/>
              </a:solidFill>
              <a:latin typeface="Consolas"/>
            </a:endParaRPr>
          </a:p>
          <a:p>
            <a:r>
              <a:rPr lang="en-US" sz="1200" dirty="0">
                <a:solidFill>
                  <a:srgbClr val="0000FF"/>
                </a:solidFill>
                <a:latin typeface="Consolas"/>
              </a:rPr>
              <a:t>GO</a:t>
            </a:r>
            <a:endParaRPr lang="en-US" sz="1200" dirty="0">
              <a:solidFill>
                <a:prstClr val="black"/>
              </a:solidFill>
              <a:latin typeface="Consolas"/>
            </a:endParaRPr>
          </a:p>
          <a:p>
            <a:endParaRPr lang="en-US" sz="1200" dirty="0">
              <a:solidFill>
                <a:prstClr val="black"/>
              </a:solidFill>
              <a:latin typeface="Consolas"/>
            </a:endParaRPr>
          </a:p>
          <a:p>
            <a:r>
              <a:rPr lang="en-US" sz="1200" dirty="0">
                <a:solidFill>
                  <a:srgbClr val="0000FF"/>
                </a:solidFill>
                <a:latin typeface="Consolas"/>
              </a:rPr>
              <a:t>create</a:t>
            </a:r>
            <a:r>
              <a:rPr lang="en-US" sz="1200" dirty="0">
                <a:solidFill>
                  <a:prstClr val="black"/>
                </a:solidFill>
                <a:latin typeface="Consolas"/>
              </a:rPr>
              <a:t> </a:t>
            </a:r>
            <a:r>
              <a:rPr lang="en-US" sz="1200" dirty="0">
                <a:solidFill>
                  <a:srgbClr val="0000FF"/>
                </a:solidFill>
                <a:latin typeface="Consolas"/>
              </a:rPr>
              <a:t>ROUTE</a:t>
            </a:r>
            <a:r>
              <a:rPr lang="en-US" sz="1200" dirty="0">
                <a:solidFill>
                  <a:prstClr val="black"/>
                </a:solidFill>
                <a:latin typeface="Consolas"/>
              </a:rPr>
              <a:t> </a:t>
            </a:r>
            <a:r>
              <a:rPr lang="en-US" sz="1200" dirty="0" err="1" smtClean="0">
                <a:solidFill>
                  <a:prstClr val="black"/>
                </a:solidFill>
                <a:latin typeface="Consolas"/>
              </a:rPr>
              <a:t>sb_route_Steelers_Alpha</a:t>
            </a:r>
            <a:r>
              <a:rPr lang="en-US" sz="1200" dirty="0" smtClean="0">
                <a:solidFill>
                  <a:prstClr val="black"/>
                </a:solidFill>
                <a:latin typeface="Consolas"/>
              </a:rPr>
              <a:t> </a:t>
            </a:r>
            <a:endParaRPr lang="en-US" sz="1200" dirty="0">
              <a:solidFill>
                <a:prstClr val="black"/>
              </a:solidFill>
              <a:latin typeface="Consolas"/>
            </a:endParaRPr>
          </a:p>
          <a:p>
            <a:r>
              <a:rPr lang="en-US" sz="1200" dirty="0">
                <a:solidFill>
                  <a:srgbClr val="0000FF"/>
                </a:solidFill>
                <a:latin typeface="Consolas"/>
              </a:rPr>
              <a:t>AUTHORIZATION</a:t>
            </a:r>
            <a:r>
              <a:rPr lang="en-US" sz="1200" dirty="0">
                <a:solidFill>
                  <a:prstClr val="black"/>
                </a:solidFill>
                <a:latin typeface="Consolas"/>
              </a:rPr>
              <a:t> </a:t>
            </a:r>
            <a:r>
              <a:rPr lang="en-US" sz="1200" dirty="0" err="1">
                <a:solidFill>
                  <a:prstClr val="black"/>
                </a:solidFill>
                <a:latin typeface="Consolas"/>
              </a:rPr>
              <a:t>dbo</a:t>
            </a:r>
            <a:r>
              <a:rPr lang="en-US" sz="1200" dirty="0">
                <a:solidFill>
                  <a:prstClr val="black"/>
                </a:solidFill>
                <a:latin typeface="Consolas"/>
              </a:rPr>
              <a:t> </a:t>
            </a:r>
          </a:p>
          <a:p>
            <a:r>
              <a:rPr lang="en-US" sz="1200" dirty="0">
                <a:solidFill>
                  <a:srgbClr val="0000FF"/>
                </a:solidFill>
                <a:latin typeface="Consolas"/>
              </a:rPr>
              <a:t>WITH</a:t>
            </a:r>
            <a:r>
              <a:rPr lang="en-US" sz="1200" dirty="0">
                <a:solidFill>
                  <a:prstClr val="black"/>
                </a:solidFill>
                <a:latin typeface="Consolas"/>
              </a:rPr>
              <a:t> </a:t>
            </a:r>
          </a:p>
          <a:p>
            <a:r>
              <a:rPr lang="en-US" sz="1200" dirty="0">
                <a:solidFill>
                  <a:prstClr val="black"/>
                </a:solidFill>
                <a:latin typeface="Consolas"/>
              </a:rPr>
              <a:t>     </a:t>
            </a:r>
            <a:r>
              <a:rPr lang="en-US" sz="1200" dirty="0">
                <a:solidFill>
                  <a:srgbClr val="0000FF"/>
                </a:solidFill>
                <a:latin typeface="Consolas"/>
              </a:rPr>
              <a:t>SERVICE_NAME</a:t>
            </a:r>
            <a:r>
              <a:rPr lang="en-US" sz="1200" dirty="0">
                <a:solidFill>
                  <a:prstClr val="black"/>
                </a:solidFill>
                <a:latin typeface="Consolas"/>
              </a:rPr>
              <a:t> </a:t>
            </a:r>
            <a:r>
              <a:rPr lang="en-US" sz="1200" dirty="0">
                <a:solidFill>
                  <a:srgbClr val="808080"/>
                </a:solidFill>
                <a:latin typeface="Consolas"/>
              </a:rPr>
              <a:t>=</a:t>
            </a:r>
            <a:r>
              <a:rPr lang="en-US" sz="1200" dirty="0">
                <a:solidFill>
                  <a:prstClr val="black"/>
                </a:solidFill>
                <a:latin typeface="Consolas"/>
              </a:rPr>
              <a:t> </a:t>
            </a:r>
            <a:r>
              <a:rPr lang="en-US" sz="1200" dirty="0" err="1" smtClean="0">
                <a:solidFill>
                  <a:srgbClr val="FF0000"/>
                </a:solidFill>
                <a:latin typeface="Consolas"/>
              </a:rPr>
              <a:t>N'sb_srvc_Steelers_Alpha</a:t>
            </a:r>
            <a:r>
              <a:rPr lang="en-US" sz="1200" dirty="0">
                <a:solidFill>
                  <a:srgbClr val="FF0000"/>
                </a:solidFill>
                <a:latin typeface="Consolas"/>
              </a:rPr>
              <a:t>'</a:t>
            </a:r>
            <a:r>
              <a:rPr lang="en-US" sz="1200" dirty="0">
                <a:solidFill>
                  <a:srgbClr val="808080"/>
                </a:solidFill>
                <a:latin typeface="Consolas"/>
              </a:rPr>
              <a:t>,</a:t>
            </a:r>
            <a:endParaRPr lang="en-US" sz="1200" dirty="0">
              <a:solidFill>
                <a:prstClr val="black"/>
              </a:solidFill>
              <a:latin typeface="Consolas"/>
            </a:endParaRPr>
          </a:p>
          <a:p>
            <a:r>
              <a:rPr lang="en-US" sz="1200" dirty="0">
                <a:solidFill>
                  <a:prstClr val="black"/>
                </a:solidFill>
                <a:latin typeface="Consolas"/>
              </a:rPr>
              <a:t>     </a:t>
            </a:r>
            <a:r>
              <a:rPr lang="en-US" sz="1200" dirty="0">
                <a:solidFill>
                  <a:srgbClr val="0000FF"/>
                </a:solidFill>
                <a:latin typeface="Consolas"/>
              </a:rPr>
              <a:t>ADDRESS</a:t>
            </a:r>
            <a:r>
              <a:rPr lang="en-US" sz="1200" dirty="0">
                <a:solidFill>
                  <a:prstClr val="black"/>
                </a:solidFill>
                <a:latin typeface="Consolas"/>
              </a:rPr>
              <a:t> </a:t>
            </a:r>
            <a:r>
              <a:rPr lang="en-US" sz="1200" dirty="0">
                <a:solidFill>
                  <a:srgbClr val="808080"/>
                </a:solidFill>
                <a:latin typeface="Consolas"/>
              </a:rPr>
              <a:t>=</a:t>
            </a:r>
            <a:r>
              <a:rPr lang="en-US" sz="1200" dirty="0">
                <a:solidFill>
                  <a:prstClr val="black"/>
                </a:solidFill>
                <a:latin typeface="Consolas"/>
              </a:rPr>
              <a:t> </a:t>
            </a:r>
            <a:r>
              <a:rPr lang="en-US" sz="1200" dirty="0">
                <a:solidFill>
                  <a:srgbClr val="FF0000"/>
                </a:solidFill>
                <a:latin typeface="Consolas"/>
              </a:rPr>
              <a:t>N'LOCAL'</a:t>
            </a:r>
            <a:endParaRPr lang="en-US" sz="1200" dirty="0">
              <a:solidFill>
                <a:prstClr val="black"/>
              </a:solidFill>
              <a:latin typeface="Consolas"/>
            </a:endParaRPr>
          </a:p>
          <a:p>
            <a:r>
              <a:rPr lang="en-US" sz="1200" dirty="0">
                <a:solidFill>
                  <a:srgbClr val="0000FF"/>
                </a:solidFill>
                <a:latin typeface="Consolas"/>
              </a:rPr>
              <a:t>GO</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2372591"/>
            <a:ext cx="47625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584132"/>
      </p:ext>
    </p:extLst>
  </p:cSld>
  <p:clrMapOvr>
    <a:masterClrMapping/>
  </p:clrMapOvr>
  <p:transition spd="slow">
    <p:wheel spokes="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Remote Service Binding</a:t>
            </a:r>
            <a:endParaRPr lang="en-US" sz="4400" dirty="0"/>
          </a:p>
        </p:txBody>
      </p:sp>
      <p:sp>
        <p:nvSpPr>
          <p:cNvPr id="3" name="TextBox 2"/>
          <p:cNvSpPr txBox="1"/>
          <p:nvPr/>
        </p:nvSpPr>
        <p:spPr>
          <a:xfrm>
            <a:off x="533401" y="1372089"/>
            <a:ext cx="843200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Creates a “partnership” between the Remote Service and the local service.</a:t>
            </a:r>
          </a:p>
          <a:p>
            <a:pPr marL="285750" indent="-285750">
              <a:buFont typeface="Arial" panose="020B0604020202020204" pitchFamily="34" charset="0"/>
              <a:buChar char="•"/>
            </a:pPr>
            <a:r>
              <a:rPr lang="en-US" sz="2400" dirty="0" smtClean="0"/>
              <a:t>Defines the security between the two</a:t>
            </a:r>
            <a:endParaRPr lang="en-US" sz="2400" dirty="0"/>
          </a:p>
        </p:txBody>
      </p:sp>
      <p:sp>
        <p:nvSpPr>
          <p:cNvPr id="4" name="TextBox 3"/>
          <p:cNvSpPr txBox="1"/>
          <p:nvPr/>
        </p:nvSpPr>
        <p:spPr>
          <a:xfrm>
            <a:off x="152401" y="6477002"/>
            <a:ext cx="5921814" cy="246221"/>
          </a:xfrm>
          <a:prstGeom prst="rect">
            <a:avLst/>
          </a:prstGeom>
          <a:noFill/>
        </p:spPr>
        <p:txBody>
          <a:bodyPr wrap="none" rtlCol="0">
            <a:spAutoFit/>
          </a:bodyPr>
          <a:lstStyle/>
          <a:p>
            <a:r>
              <a:rPr lang="en-US" sz="1000" dirty="0"/>
              <a:t>http://www2.pictures.zimbio.com/gi/Ben+Roethlisberger+Mike+Tomlin+Pittsburgh+N_ZC6SpGyerl.jpg</a:t>
            </a:r>
          </a:p>
        </p:txBody>
      </p:sp>
      <p:sp>
        <p:nvSpPr>
          <p:cNvPr id="5" name="TextBox 4"/>
          <p:cNvSpPr txBox="1"/>
          <p:nvPr/>
        </p:nvSpPr>
        <p:spPr>
          <a:xfrm>
            <a:off x="152400" y="2895600"/>
            <a:ext cx="4419600" cy="2123658"/>
          </a:xfrm>
          <a:prstGeom prst="rect">
            <a:avLst/>
          </a:prstGeom>
          <a:noFill/>
        </p:spPr>
        <p:txBody>
          <a:bodyPr wrap="square" rtlCol="0">
            <a:spAutoFit/>
          </a:bodyPr>
          <a:lstStyle/>
          <a:p>
            <a:r>
              <a:rPr lang="en-US" sz="1200" dirty="0">
                <a:solidFill>
                  <a:srgbClr val="0000FF"/>
                </a:solidFill>
                <a:latin typeface="Consolas"/>
              </a:rPr>
              <a:t>USE</a:t>
            </a:r>
            <a:r>
              <a:rPr lang="en-US" sz="1200" dirty="0">
                <a:solidFill>
                  <a:prstClr val="black"/>
                </a:solidFill>
                <a:latin typeface="Consolas"/>
              </a:rPr>
              <a:t> </a:t>
            </a:r>
            <a:r>
              <a:rPr lang="en-US" sz="1200" dirty="0" err="1" smtClean="0">
                <a:solidFill>
                  <a:prstClr val="black"/>
                </a:solidFill>
                <a:latin typeface="Consolas"/>
              </a:rPr>
              <a:t>PittsburghSteelers</a:t>
            </a:r>
            <a:endParaRPr lang="en-US" sz="1200" dirty="0">
              <a:solidFill>
                <a:prstClr val="black"/>
              </a:solidFill>
              <a:latin typeface="Consolas"/>
            </a:endParaRPr>
          </a:p>
          <a:p>
            <a:r>
              <a:rPr lang="en-US" sz="1200" dirty="0">
                <a:solidFill>
                  <a:srgbClr val="0000FF"/>
                </a:solidFill>
                <a:latin typeface="Consolas"/>
              </a:rPr>
              <a:t>GO</a:t>
            </a:r>
            <a:endParaRPr lang="en-US" sz="1200" dirty="0">
              <a:solidFill>
                <a:prstClr val="black"/>
              </a:solidFill>
              <a:latin typeface="Consolas"/>
            </a:endParaRPr>
          </a:p>
          <a:p>
            <a:r>
              <a:rPr lang="en-US" sz="1200" dirty="0">
                <a:solidFill>
                  <a:srgbClr val="0000FF"/>
                </a:solidFill>
                <a:latin typeface="Consolas"/>
              </a:rPr>
              <a:t>CREATE</a:t>
            </a:r>
            <a:r>
              <a:rPr lang="en-US" sz="1200" dirty="0">
                <a:solidFill>
                  <a:prstClr val="black"/>
                </a:solidFill>
                <a:latin typeface="Consolas"/>
              </a:rPr>
              <a:t> </a:t>
            </a:r>
            <a:r>
              <a:rPr lang="en-US" sz="1200" dirty="0">
                <a:solidFill>
                  <a:srgbClr val="0000FF"/>
                </a:solidFill>
                <a:latin typeface="Consolas"/>
              </a:rPr>
              <a:t>REMOTE</a:t>
            </a:r>
            <a:r>
              <a:rPr lang="en-US" sz="1200" dirty="0">
                <a:solidFill>
                  <a:prstClr val="black"/>
                </a:solidFill>
                <a:latin typeface="Consolas"/>
              </a:rPr>
              <a:t> </a:t>
            </a:r>
            <a:r>
              <a:rPr lang="en-US" sz="1200" dirty="0">
                <a:solidFill>
                  <a:srgbClr val="0000FF"/>
                </a:solidFill>
                <a:latin typeface="Consolas"/>
              </a:rPr>
              <a:t>SERVICE</a:t>
            </a:r>
            <a:r>
              <a:rPr lang="en-US" sz="1200" dirty="0">
                <a:solidFill>
                  <a:prstClr val="black"/>
                </a:solidFill>
                <a:latin typeface="Consolas"/>
              </a:rPr>
              <a:t> </a:t>
            </a:r>
            <a:r>
              <a:rPr lang="en-US" sz="1200" dirty="0">
                <a:solidFill>
                  <a:srgbClr val="0000FF"/>
                </a:solidFill>
                <a:latin typeface="Consolas"/>
              </a:rPr>
              <a:t>BINDING</a:t>
            </a:r>
            <a:r>
              <a:rPr lang="en-US" sz="1200" dirty="0">
                <a:solidFill>
                  <a:prstClr val="black"/>
                </a:solidFill>
                <a:latin typeface="Consolas"/>
              </a:rPr>
              <a:t> [WR02_WOLFPACK_Binding] </a:t>
            </a:r>
          </a:p>
          <a:p>
            <a:r>
              <a:rPr lang="en-US" sz="1200" dirty="0">
                <a:solidFill>
                  <a:prstClr val="black"/>
                </a:solidFill>
                <a:latin typeface="Consolas"/>
              </a:rPr>
              <a:t>  </a:t>
            </a:r>
            <a:r>
              <a:rPr lang="en-US" sz="1200" dirty="0">
                <a:solidFill>
                  <a:srgbClr val="0000FF"/>
                </a:solidFill>
                <a:latin typeface="Consolas"/>
              </a:rPr>
              <a:t>AUTHORIZATION</a:t>
            </a:r>
            <a:r>
              <a:rPr lang="en-US" sz="1200" dirty="0">
                <a:solidFill>
                  <a:prstClr val="black"/>
                </a:solidFill>
                <a:latin typeface="Consolas"/>
              </a:rPr>
              <a:t> </a:t>
            </a:r>
            <a:r>
              <a:rPr lang="en-US" sz="1200" dirty="0" err="1">
                <a:solidFill>
                  <a:prstClr val="black"/>
                </a:solidFill>
                <a:latin typeface="Consolas"/>
              </a:rPr>
              <a:t>dbo</a:t>
            </a:r>
            <a:r>
              <a:rPr lang="en-US" sz="1200" dirty="0">
                <a:solidFill>
                  <a:prstClr val="black"/>
                </a:solidFill>
                <a:latin typeface="Consolas"/>
              </a:rPr>
              <a:t> </a:t>
            </a:r>
          </a:p>
          <a:p>
            <a:r>
              <a:rPr lang="en-US" sz="1200" dirty="0">
                <a:solidFill>
                  <a:prstClr val="black"/>
                </a:solidFill>
                <a:latin typeface="Consolas"/>
              </a:rPr>
              <a:t>  </a:t>
            </a:r>
            <a:r>
              <a:rPr lang="en-US" sz="1200" dirty="0">
                <a:solidFill>
                  <a:srgbClr val="0000FF"/>
                </a:solidFill>
                <a:latin typeface="Consolas"/>
              </a:rPr>
              <a:t>TO</a:t>
            </a:r>
            <a:r>
              <a:rPr lang="en-US" sz="1200" dirty="0">
                <a:solidFill>
                  <a:prstClr val="black"/>
                </a:solidFill>
                <a:latin typeface="Consolas"/>
              </a:rPr>
              <a:t> </a:t>
            </a:r>
            <a:r>
              <a:rPr lang="en-US" sz="1200" dirty="0">
                <a:solidFill>
                  <a:srgbClr val="0000FF"/>
                </a:solidFill>
                <a:latin typeface="Consolas"/>
              </a:rPr>
              <a:t>SERVICE</a:t>
            </a:r>
            <a:r>
              <a:rPr lang="en-US" sz="1200" dirty="0">
                <a:solidFill>
                  <a:prstClr val="black"/>
                </a:solidFill>
                <a:latin typeface="Consolas"/>
              </a:rPr>
              <a:t> </a:t>
            </a:r>
            <a:r>
              <a:rPr lang="en-US" sz="1200" dirty="0" err="1" smtClean="0">
                <a:solidFill>
                  <a:srgbClr val="FF0000"/>
                </a:solidFill>
                <a:latin typeface="Consolas"/>
              </a:rPr>
              <a:t>N'sb_srvc_Steelers_Wolfpack</a:t>
            </a:r>
            <a:r>
              <a:rPr lang="en-US" sz="1200" dirty="0">
                <a:solidFill>
                  <a:srgbClr val="FF0000"/>
                </a:solidFill>
                <a:latin typeface="Consolas"/>
              </a:rPr>
              <a:t>'</a:t>
            </a:r>
            <a:endParaRPr lang="en-US" sz="1200" dirty="0">
              <a:solidFill>
                <a:prstClr val="black"/>
              </a:solidFill>
              <a:latin typeface="Consolas"/>
            </a:endParaRPr>
          </a:p>
          <a:p>
            <a:r>
              <a:rPr lang="en-US" sz="1200" dirty="0">
                <a:solidFill>
                  <a:prstClr val="black"/>
                </a:solidFill>
                <a:latin typeface="Consolas"/>
              </a:rPr>
              <a:t>  </a:t>
            </a:r>
            <a:r>
              <a:rPr lang="en-US" sz="1200" dirty="0">
                <a:solidFill>
                  <a:srgbClr val="0000FF"/>
                </a:solidFill>
                <a:latin typeface="Consolas"/>
              </a:rPr>
              <a:t>WITH</a:t>
            </a:r>
            <a:r>
              <a:rPr lang="en-US" sz="1200" dirty="0">
                <a:solidFill>
                  <a:prstClr val="black"/>
                </a:solidFill>
                <a:latin typeface="Consolas"/>
              </a:rPr>
              <a:t> </a:t>
            </a:r>
            <a:r>
              <a:rPr lang="en-US" sz="1200" dirty="0">
                <a:solidFill>
                  <a:srgbClr val="0000FF"/>
                </a:solidFill>
                <a:latin typeface="Consolas"/>
              </a:rPr>
              <a:t>USER</a:t>
            </a:r>
            <a:r>
              <a:rPr lang="en-US" sz="1200" dirty="0">
                <a:solidFill>
                  <a:prstClr val="black"/>
                </a:solidFill>
                <a:latin typeface="Consolas"/>
              </a:rPr>
              <a:t> </a:t>
            </a:r>
            <a:r>
              <a:rPr lang="en-US" sz="1200" dirty="0">
                <a:solidFill>
                  <a:srgbClr val="808080"/>
                </a:solidFill>
                <a:latin typeface="Consolas"/>
              </a:rPr>
              <a:t>=</a:t>
            </a:r>
            <a:r>
              <a:rPr lang="en-US" sz="1200" dirty="0">
                <a:solidFill>
                  <a:prstClr val="black"/>
                </a:solidFill>
                <a:latin typeface="Consolas"/>
              </a:rPr>
              <a:t> [WR02_WOLFPACK_User]</a:t>
            </a:r>
          </a:p>
          <a:p>
            <a:r>
              <a:rPr lang="en-US" sz="1200" dirty="0">
                <a:solidFill>
                  <a:srgbClr val="0000FF"/>
                </a:solidFill>
                <a:latin typeface="Consolas"/>
              </a:rPr>
              <a:t>GO</a:t>
            </a:r>
            <a:endParaRPr lang="en-US" sz="1200" dirty="0">
              <a:solidFill>
                <a:prstClr val="black"/>
              </a:solidFill>
              <a:latin typeface="Consolas"/>
            </a:endParaRPr>
          </a:p>
          <a:p>
            <a:r>
              <a:rPr lang="en-US" sz="1200" dirty="0">
                <a:solidFill>
                  <a:srgbClr val="0000FF"/>
                </a:solidFill>
                <a:latin typeface="Consolas"/>
              </a:rPr>
              <a:t>GRANT</a:t>
            </a:r>
            <a:r>
              <a:rPr lang="en-US" sz="1200" dirty="0">
                <a:solidFill>
                  <a:prstClr val="black"/>
                </a:solidFill>
                <a:latin typeface="Consolas"/>
              </a:rPr>
              <a:t> </a:t>
            </a:r>
            <a:r>
              <a:rPr lang="en-US" sz="1200" dirty="0">
                <a:solidFill>
                  <a:srgbClr val="0000FF"/>
                </a:solidFill>
                <a:latin typeface="Consolas"/>
              </a:rPr>
              <a:t>SEND</a:t>
            </a:r>
            <a:endParaRPr lang="en-US" sz="1200" dirty="0">
              <a:solidFill>
                <a:prstClr val="black"/>
              </a:solidFill>
              <a:latin typeface="Consolas"/>
            </a:endParaRPr>
          </a:p>
          <a:p>
            <a:r>
              <a:rPr lang="en-US" sz="1200" dirty="0">
                <a:solidFill>
                  <a:prstClr val="black"/>
                </a:solidFill>
                <a:latin typeface="Consolas"/>
              </a:rPr>
              <a:t>      </a:t>
            </a:r>
            <a:r>
              <a:rPr lang="en-US" sz="1200" dirty="0">
                <a:solidFill>
                  <a:srgbClr val="0000FF"/>
                </a:solidFill>
                <a:latin typeface="Consolas"/>
              </a:rPr>
              <a:t>ON</a:t>
            </a:r>
            <a:r>
              <a:rPr lang="en-US" sz="1200" dirty="0">
                <a:solidFill>
                  <a:prstClr val="black"/>
                </a:solidFill>
                <a:latin typeface="Consolas"/>
              </a:rPr>
              <a:t> </a:t>
            </a:r>
            <a:r>
              <a:rPr lang="en-US" sz="1200" dirty="0">
                <a:solidFill>
                  <a:srgbClr val="0000FF"/>
                </a:solidFill>
                <a:latin typeface="Consolas"/>
              </a:rPr>
              <a:t>SERVICE</a:t>
            </a:r>
            <a:r>
              <a:rPr lang="en-US" sz="1200" dirty="0">
                <a:solidFill>
                  <a:srgbClr val="808080"/>
                </a:solidFill>
                <a:latin typeface="Consolas"/>
              </a:rPr>
              <a:t>::</a:t>
            </a:r>
            <a:r>
              <a:rPr lang="en-US" sz="1200" dirty="0">
                <a:solidFill>
                  <a:prstClr val="black"/>
                </a:solidFill>
                <a:latin typeface="Consolas"/>
              </a:rPr>
              <a:t>[</a:t>
            </a:r>
            <a:r>
              <a:rPr lang="en-US" sz="1200" dirty="0" err="1" smtClean="0">
                <a:solidFill>
                  <a:prstClr val="black"/>
                </a:solidFill>
                <a:latin typeface="Consolas"/>
              </a:rPr>
              <a:t>sb_srvc_Steelers_Alpha</a:t>
            </a:r>
            <a:r>
              <a:rPr lang="en-US" sz="1200" dirty="0">
                <a:solidFill>
                  <a:prstClr val="black"/>
                </a:solidFill>
                <a:latin typeface="Consolas"/>
              </a:rPr>
              <a:t>]</a:t>
            </a:r>
          </a:p>
          <a:p>
            <a:r>
              <a:rPr lang="en-US" sz="1200" dirty="0">
                <a:solidFill>
                  <a:prstClr val="black"/>
                </a:solidFill>
                <a:latin typeface="Consolas"/>
              </a:rPr>
              <a:t>      </a:t>
            </a:r>
            <a:r>
              <a:rPr lang="en-US" sz="1200" dirty="0">
                <a:solidFill>
                  <a:srgbClr val="0000FF"/>
                </a:solidFill>
                <a:latin typeface="Consolas"/>
              </a:rPr>
              <a:t>TO</a:t>
            </a:r>
            <a:r>
              <a:rPr lang="en-US" sz="1200" dirty="0">
                <a:solidFill>
                  <a:prstClr val="black"/>
                </a:solidFill>
                <a:latin typeface="Consolas"/>
              </a:rPr>
              <a:t> WR02_WOLFPACK_User</a:t>
            </a:r>
            <a:r>
              <a:rPr lang="en-US" sz="1200" dirty="0">
                <a:solidFill>
                  <a:srgbClr val="808080"/>
                </a:solidFill>
                <a:latin typeface="Consolas"/>
              </a:rPr>
              <a:t>;</a:t>
            </a:r>
          </a:p>
        </p:txBody>
      </p:sp>
      <p:pic>
        <p:nvPicPr>
          <p:cNvPr id="9218" name="Picture 2" descr="http://www2.pictures.zimbio.com/gi/Ben+Roethlisberger+Mike+Tomlin+Pittsburgh+N_ZC6SpGyer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7878" y="2572417"/>
            <a:ext cx="4765122" cy="337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76069"/>
      </p:ext>
    </p:extLst>
  </p:cSld>
  <p:clrMapOvr>
    <a:masterClrMapping/>
  </p:clrMapOvr>
  <p:transition spd="slow">
    <p:wheel spokes="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841248" y="152402"/>
            <a:ext cx="7845552" cy="1066799"/>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endParaRPr lang="en-US" sz="4400" b="0" i="0" u="none" strike="noStrike" cap="none" baseline="0" dirty="0">
              <a:solidFill>
                <a:schemeClr val="dk1"/>
              </a:solidFill>
              <a:latin typeface="Calibri"/>
              <a:ea typeface="Calibri"/>
              <a:cs typeface="Calibri"/>
              <a:sym typeface="Calibri"/>
            </a:endParaRPr>
          </a:p>
        </p:txBody>
      </p:sp>
      <p:sp>
        <p:nvSpPr>
          <p:cNvPr id="122" name="Shape 122"/>
          <p:cNvSpPr txBox="1">
            <a:spLocks noGrp="1"/>
          </p:cNvSpPr>
          <p:nvPr>
            <p:ph type="body" idx="1"/>
          </p:nvPr>
        </p:nvSpPr>
        <p:spPr>
          <a:xfrm>
            <a:off x="838201" y="1219200"/>
            <a:ext cx="7924799" cy="4495800"/>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0" marR="0" lvl="0" indent="0" algn="l" rtl="0">
              <a:lnSpc>
                <a:spcPct val="80000"/>
              </a:lnSpc>
              <a:spcBef>
                <a:spcPts val="50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0" marR="0" lvl="0" indent="0" algn="l" rtl="0">
              <a:lnSpc>
                <a:spcPct val="80000"/>
              </a:lnSpc>
              <a:spcBef>
                <a:spcPts val="50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0" marR="0" lvl="0" indent="0" algn="l" rtl="0">
              <a:lnSpc>
                <a:spcPct val="80000"/>
              </a:lnSpc>
              <a:spcBef>
                <a:spcPts val="50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0" marR="0" lvl="0" indent="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0" marR="0" lvl="0" indent="0" algn="l" rtl="0">
              <a:lnSpc>
                <a:spcPct val="80000"/>
              </a:lnSpc>
              <a:spcBef>
                <a:spcPts val="50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0" marR="0" lvl="0" indent="0" algn="l" rtl="0">
              <a:lnSpc>
                <a:spcPct val="80000"/>
              </a:lnSpc>
              <a:spcBef>
                <a:spcPts val="500"/>
              </a:spcBef>
              <a:buClr>
                <a:schemeClr val="dk1"/>
              </a:buClr>
              <a:buSzPct val="25000"/>
              <a:buFont typeface="Arial"/>
              <a:buNone/>
            </a:pPr>
            <a:r>
              <a:rPr lang="en-US" sz="2500" b="0" i="0" u="none" strike="noStrike" cap="none" baseline="0" dirty="0">
                <a:solidFill>
                  <a:schemeClr val="dk1"/>
                </a:solidFill>
                <a:latin typeface="Calibri"/>
                <a:ea typeface="Calibri"/>
                <a:cs typeface="Calibri"/>
                <a:sym typeface="Calibri"/>
              </a:rPr>
              <a:t> </a:t>
            </a: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a:p>
            <a:pPr marL="0" marR="0" lvl="0" indent="0" algn="l" rtl="0">
              <a:lnSpc>
                <a:spcPct val="80000"/>
              </a:lnSpc>
              <a:spcBef>
                <a:spcPts val="496"/>
              </a:spcBef>
              <a:buClr>
                <a:schemeClr val="dk1"/>
              </a:buClr>
              <a:buFont typeface="Arial"/>
              <a:buNone/>
            </a:pPr>
            <a:endParaRPr sz="2500" b="0" i="0" u="sng" strike="noStrike" cap="none" baseline="0" dirty="0">
              <a:solidFill>
                <a:schemeClr val="hlink"/>
              </a:solidFill>
              <a:latin typeface="Calibri"/>
              <a:ea typeface="Calibri"/>
              <a:cs typeface="Calibri"/>
              <a:sym typeface="Calibri"/>
              <a:hlinkClick r:id="rId3"/>
            </a:endParaRPr>
          </a:p>
          <a:p>
            <a:pPr marL="342900" marR="0" lvl="0" indent="-185420" algn="l" rtl="0">
              <a:lnSpc>
                <a:spcPct val="80000"/>
              </a:lnSpc>
              <a:spcBef>
                <a:spcPts val="496"/>
              </a:spcBef>
              <a:buClr>
                <a:schemeClr val="dk1"/>
              </a:buClr>
              <a:buFont typeface="Arial"/>
              <a:buNone/>
            </a:pPr>
            <a:endParaRPr sz="2500" b="0" i="0" u="none" strike="noStrike" cap="none" baseline="0" dirty="0">
              <a:solidFill>
                <a:schemeClr val="dk1"/>
              </a:solidFill>
              <a:latin typeface="Calibri"/>
              <a:ea typeface="Calibri"/>
              <a:cs typeface="Calibri"/>
              <a:sym typeface="Calibri"/>
            </a:endParaRPr>
          </a:p>
        </p:txBody>
      </p:sp>
      <p:pic>
        <p:nvPicPr>
          <p:cNvPr id="123" name="Shape 123"/>
          <p:cNvPicPr preferRelativeResize="0"/>
          <p:nvPr/>
        </p:nvPicPr>
        <p:blipFill rotWithShape="1">
          <a:blip r:embed="rId4">
            <a:alphaModFix/>
          </a:blip>
          <a:srcRect/>
          <a:stretch/>
        </p:blipFill>
        <p:spPr>
          <a:xfrm>
            <a:off x="2560775" y="1040033"/>
            <a:ext cx="4173000" cy="780900"/>
          </a:xfrm>
          <a:prstGeom prst="rect">
            <a:avLst/>
          </a:prstGeom>
          <a:noFill/>
          <a:ln>
            <a:noFill/>
          </a:ln>
        </p:spPr>
      </p:pic>
      <p:pic>
        <p:nvPicPr>
          <p:cNvPr id="125" name="Shape 125"/>
          <p:cNvPicPr preferRelativeResize="0"/>
          <p:nvPr/>
        </p:nvPicPr>
        <p:blipFill rotWithShape="1">
          <a:blip r:embed="rId5">
            <a:alphaModFix/>
          </a:blip>
          <a:srcRect/>
          <a:stretch/>
        </p:blipFill>
        <p:spPr>
          <a:xfrm>
            <a:off x="2895600" y="4951100"/>
            <a:ext cx="3032700" cy="670199"/>
          </a:xfrm>
          <a:prstGeom prst="rect">
            <a:avLst/>
          </a:prstGeom>
          <a:noFill/>
          <a:ln>
            <a:noFill/>
          </a:ln>
        </p:spPr>
      </p:pic>
      <p:pic>
        <p:nvPicPr>
          <p:cNvPr id="126" name="Shape 126"/>
          <p:cNvPicPr preferRelativeResize="0"/>
          <p:nvPr/>
        </p:nvPicPr>
        <p:blipFill rotWithShape="1">
          <a:blip r:embed="rId6">
            <a:alphaModFix/>
          </a:blip>
          <a:srcRect/>
          <a:stretch/>
        </p:blipFill>
        <p:spPr>
          <a:xfrm>
            <a:off x="2072124" y="3718100"/>
            <a:ext cx="4519500" cy="1053900"/>
          </a:xfrm>
          <a:prstGeom prst="rect">
            <a:avLst/>
          </a:prstGeom>
          <a:noFill/>
          <a:ln>
            <a:noFill/>
          </a:ln>
        </p:spPr>
      </p:pic>
      <p:pic>
        <p:nvPicPr>
          <p:cNvPr id="127" name="Shape 127"/>
          <p:cNvPicPr preferRelativeResize="0"/>
          <p:nvPr/>
        </p:nvPicPr>
        <p:blipFill rotWithShape="1">
          <a:blip r:embed="rId7">
            <a:alphaModFix/>
          </a:blip>
          <a:srcRect/>
          <a:stretch/>
        </p:blipFill>
        <p:spPr>
          <a:xfrm>
            <a:off x="2079051" y="4772000"/>
            <a:ext cx="743999" cy="780900"/>
          </a:xfrm>
          <a:prstGeom prst="rect">
            <a:avLst/>
          </a:prstGeom>
          <a:noFill/>
          <a:ln>
            <a:noFill/>
          </a:ln>
        </p:spPr>
      </p:pic>
      <p:sp>
        <p:nvSpPr>
          <p:cNvPr id="128" name="Shape 128"/>
          <p:cNvSpPr txBox="1"/>
          <p:nvPr/>
        </p:nvSpPr>
        <p:spPr>
          <a:xfrm>
            <a:off x="1285351" y="5552892"/>
            <a:ext cx="141419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0" i="0" u="none" strike="noStrike" cap="none" baseline="0">
                <a:solidFill>
                  <a:schemeClr val="dk2"/>
                </a:solidFill>
                <a:latin typeface="Calibri"/>
                <a:ea typeface="Calibri"/>
                <a:cs typeface="Calibri"/>
                <a:sym typeface="Calibri"/>
              </a:rPr>
              <a:t>#sqlhelp</a:t>
            </a:r>
          </a:p>
        </p:txBody>
      </p:sp>
      <p:sp>
        <p:nvSpPr>
          <p:cNvPr id="129" name="Shape 129"/>
          <p:cNvSpPr txBox="1"/>
          <p:nvPr/>
        </p:nvSpPr>
        <p:spPr>
          <a:xfrm>
            <a:off x="3031550" y="4951100"/>
            <a:ext cx="2600700" cy="5333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US" sz="2800" dirty="0">
              <a:solidFill>
                <a:schemeClr val="dk2"/>
              </a:solidFill>
              <a:latin typeface="Calibri"/>
              <a:ea typeface="Calibri"/>
              <a:cs typeface="Calibri"/>
              <a:sym typeface="Calibri"/>
            </a:endParaRPr>
          </a:p>
        </p:txBody>
      </p:sp>
      <p:pic>
        <p:nvPicPr>
          <p:cNvPr id="14"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4016" y="2138452"/>
            <a:ext cx="1556368" cy="1285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hape 128"/>
          <p:cNvSpPr txBox="1"/>
          <p:nvPr/>
        </p:nvSpPr>
        <p:spPr>
          <a:xfrm>
            <a:off x="2840535" y="5570209"/>
            <a:ext cx="3893239" cy="5232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800" b="0" i="0" u="none" strike="noStrike" cap="none" baseline="0" dirty="0" smtClean="0">
                <a:solidFill>
                  <a:schemeClr val="dk2"/>
                </a:solidFill>
                <a:latin typeface="Calibri"/>
                <a:ea typeface="Calibri"/>
                <a:cs typeface="Calibri"/>
                <a:sym typeface="Calibri"/>
              </a:rPr>
              <a:t>#</a:t>
            </a:r>
            <a:r>
              <a:rPr lang="en-US" sz="2800" b="0" i="0" u="none" strike="noStrike" cap="none" baseline="0" dirty="0" err="1" smtClean="0">
                <a:solidFill>
                  <a:schemeClr val="dk2"/>
                </a:solidFill>
                <a:latin typeface="Calibri"/>
                <a:ea typeface="Calibri"/>
                <a:cs typeface="Calibri"/>
                <a:sym typeface="Calibri"/>
              </a:rPr>
              <a:t>sqlsatChattanooga</a:t>
            </a:r>
            <a:endParaRPr lang="en-US" sz="2800" b="0" i="0" u="none" strike="noStrike" cap="none" baseline="0" dirty="0" smtClean="0">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Demo</a:t>
            </a:r>
            <a:endParaRPr lang="en-US" sz="4400" dirty="0">
              <a:latin typeface="Calibri" panose="020F0502020204030204" pitchFamily="34" charset="0"/>
            </a:endParaRPr>
          </a:p>
        </p:txBody>
      </p:sp>
      <p:sp>
        <p:nvSpPr>
          <p:cNvPr id="4" name="TextBox 3"/>
          <p:cNvSpPr txBox="1"/>
          <p:nvPr/>
        </p:nvSpPr>
        <p:spPr>
          <a:xfrm>
            <a:off x="76200" y="6324602"/>
            <a:ext cx="6248400" cy="246221"/>
          </a:xfrm>
          <a:prstGeom prst="rect">
            <a:avLst/>
          </a:prstGeom>
          <a:noFill/>
        </p:spPr>
        <p:txBody>
          <a:bodyPr wrap="square" rtlCol="0">
            <a:spAutoFit/>
          </a:bodyPr>
          <a:lstStyle/>
          <a:p>
            <a:r>
              <a:rPr lang="en-US" sz="1000" dirty="0"/>
              <a:t>http://www.obnoxiousbostonfan.com/wp-content/uploads/2015/01/NewEngland_logo-1.jpg</a:t>
            </a:r>
          </a:p>
        </p:txBody>
      </p:sp>
      <p:pic>
        <p:nvPicPr>
          <p:cNvPr id="17410" name="Picture 2" descr="http://www.obnoxiousbostonfan.com/wp-content/uploads/2015/01/NewEngland_log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211" y="1371600"/>
            <a:ext cx="7397664"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87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6324600"/>
            <a:ext cx="6172200" cy="400110"/>
          </a:xfrm>
          <a:prstGeom prst="rect">
            <a:avLst/>
          </a:prstGeom>
          <a:noFill/>
        </p:spPr>
        <p:txBody>
          <a:bodyPr wrap="square" rtlCol="0">
            <a:spAutoFit/>
          </a:bodyPr>
          <a:lstStyle/>
          <a:p>
            <a:r>
              <a:rPr lang="en-US" sz="1000" dirty="0"/>
              <a:t>http://assets.sbnation.com/assets/64834/ba0f03b3298e0bb8ea6478b2d0c71445-getty-80670228mh272_super_bowl_xl_1_.jpg</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067800" cy="5777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252241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smtClean="0">
                <a:latin typeface="Calibri" panose="020F0502020204030204" pitchFamily="34" charset="0"/>
              </a:rPr>
              <a:t>Resources</a:t>
            </a:r>
            <a:endParaRPr lang="en-US" sz="4400" dirty="0">
              <a:latin typeface="Calibri" panose="020F0502020204030204" pitchFamily="34" charset="0"/>
            </a:endParaRPr>
          </a:p>
        </p:txBody>
      </p:sp>
      <p:sp>
        <p:nvSpPr>
          <p:cNvPr id="6" name="TextBox 5"/>
          <p:cNvSpPr txBox="1"/>
          <p:nvPr/>
        </p:nvSpPr>
        <p:spPr>
          <a:xfrm>
            <a:off x="533400" y="1524002"/>
            <a:ext cx="8153400" cy="1169551"/>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a:t>
            </a:r>
            <a:r>
              <a:rPr lang="en-US" dirty="0" smtClean="0">
                <a:hlinkClick r:id="rId2"/>
              </a:rPr>
              <a:t>sqlblog.com/blogs/allen_white/archive/2010/01/06/service-broker-basics.aspx</a:t>
            </a:r>
            <a:endParaRPr lang="en-US" dirty="0" smtClean="0"/>
          </a:p>
          <a:p>
            <a:pPr marL="285750" indent="-285750">
              <a:buFont typeface="Arial" panose="020B0604020202020204" pitchFamily="34" charset="0"/>
              <a:buChar char="•"/>
            </a:pPr>
            <a:r>
              <a:rPr lang="en-US" dirty="0">
                <a:hlinkClick r:id="rId3"/>
              </a:rPr>
              <a:t>http://itknowledgeexchange.techtarget.com/sql-server/using-service-broker-instead-of-replication</a:t>
            </a:r>
            <a:r>
              <a:rPr lang="en-US" dirty="0" smtClean="0">
                <a:hlinkClick r:id="rId3"/>
              </a:rPr>
              <a:t>/</a:t>
            </a:r>
            <a:endParaRPr lang="en-US" dirty="0" smtClean="0"/>
          </a:p>
          <a:p>
            <a:pPr marL="285750" indent="-285750">
              <a:buFont typeface="Arial" panose="020B0604020202020204" pitchFamily="34" charset="0"/>
              <a:buChar char="•"/>
            </a:pPr>
            <a:r>
              <a:rPr lang="en-US" dirty="0">
                <a:hlinkClick r:id="rId4"/>
              </a:rPr>
              <a:t>http://www.sqldiablo.com/2012/03/04/service-broker-overview</a:t>
            </a:r>
            <a:r>
              <a:rPr lang="en-US" dirty="0" smtClean="0">
                <a:hlinkClick r:id="rId4"/>
              </a:rPr>
              <a:t>/</a:t>
            </a:r>
            <a:endParaRPr lang="en-US" dirty="0" smtClean="0"/>
          </a:p>
          <a:p>
            <a:pPr marL="285750" indent="-285750">
              <a:buFont typeface="Arial" panose="020B0604020202020204" pitchFamily="34" charset="0"/>
              <a:buChar char="•"/>
            </a:pPr>
            <a:r>
              <a:rPr lang="en-US" dirty="0">
                <a:hlinkClick r:id="rId5"/>
              </a:rPr>
              <a:t>http://</a:t>
            </a:r>
            <a:r>
              <a:rPr lang="en-US" dirty="0" smtClean="0">
                <a:hlinkClick r:id="rId5"/>
              </a:rPr>
              <a:t>sqlperformance.com/2014/03/sql-performance/configuring-service-broker</a:t>
            </a: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9254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xfrm>
            <a:off x="722312" y="4406902"/>
            <a:ext cx="7772400" cy="1361999"/>
          </a:xfrm>
          <a:prstGeom prst="rect">
            <a:avLst/>
          </a:prstGeom>
          <a:noFill/>
          <a:ln>
            <a:noFill/>
          </a:ln>
        </p:spPr>
        <p:txBody>
          <a:bodyPr lIns="91425" tIns="45700" rIns="91425" bIns="45700" anchor="b" anchorCtr="0">
            <a:noAutofit/>
          </a:bodyPr>
          <a:lstStyle/>
          <a:p>
            <a:pPr marL="0" marR="0" lvl="0" indent="0" algn="l" rtl="0">
              <a:spcBef>
                <a:spcPts val="0"/>
              </a:spcBef>
              <a:buClr>
                <a:srgbClr val="003300"/>
              </a:buClr>
              <a:buSzPct val="25000"/>
              <a:buFont typeface="Calibri"/>
              <a:buNone/>
            </a:pPr>
            <a:r>
              <a:rPr lang="en-US" sz="4000" b="1" i="0" u="none" strike="noStrike" cap="small" baseline="0">
                <a:solidFill>
                  <a:srgbClr val="003300"/>
                </a:solidFill>
                <a:latin typeface="Calibri"/>
                <a:ea typeface="Calibri"/>
                <a:cs typeface="Calibri"/>
                <a:sym typeface="Calibri"/>
              </a:rPr>
              <a:t>Questions?</a:t>
            </a:r>
          </a:p>
        </p:txBody>
      </p:sp>
      <p:sp>
        <p:nvSpPr>
          <p:cNvPr id="261" name="Shape 261"/>
          <p:cNvSpPr txBox="1">
            <a:spLocks noGrp="1"/>
          </p:cNvSpPr>
          <p:nvPr>
            <p:ph type="body" idx="1"/>
          </p:nvPr>
        </p:nvSpPr>
        <p:spPr>
          <a:xfrm>
            <a:off x="722312" y="2906713"/>
            <a:ext cx="7772400" cy="1500300"/>
          </a:xfrm>
          <a:prstGeom prst="rect">
            <a:avLst/>
          </a:prstGeom>
        </p:spPr>
        <p:txBody>
          <a:bodyPr lIns="91425" tIns="91425" rIns="91425" bIns="91425" anchor="b" anchorCtr="0">
            <a:noAutofit/>
          </a:bodyPr>
          <a:lstStyle/>
          <a:p>
            <a:pPr>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762001" y="269632"/>
            <a:ext cx="80771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n-US" sz="4400" b="0" i="0" u="none" strike="noStrike" cap="none" baseline="0" dirty="0">
                <a:solidFill>
                  <a:schemeClr val="dk1"/>
                </a:solidFill>
                <a:latin typeface="Calibri"/>
                <a:ea typeface="Calibri"/>
                <a:cs typeface="Calibri"/>
                <a:sym typeface="Calibri"/>
              </a:rPr>
              <a:t>About Wolf</a:t>
            </a:r>
          </a:p>
        </p:txBody>
      </p:sp>
      <p:sp>
        <p:nvSpPr>
          <p:cNvPr id="138" name="Shape 138"/>
          <p:cNvSpPr txBox="1">
            <a:spLocks noGrp="1"/>
          </p:cNvSpPr>
          <p:nvPr>
            <p:ph type="body" idx="1"/>
          </p:nvPr>
        </p:nvSpPr>
        <p:spPr>
          <a:xfrm>
            <a:off x="762000" y="1143001"/>
            <a:ext cx="4724400" cy="5436575"/>
          </a:xfrm>
          <a:prstGeom prst="rect">
            <a:avLst/>
          </a:prstGeom>
          <a:noFill/>
          <a:ln>
            <a:noFill/>
          </a:ln>
        </p:spPr>
        <p:txBody>
          <a:bodyPr lIns="91425" tIns="45700" rIns="91425" bIns="45700" anchor="t" anchorCtr="0">
            <a:noAutofit/>
          </a:bodyPr>
          <a:lstStyle/>
          <a:p>
            <a:pPr marL="342900" marR="0" lvl="0" indent="-342900" algn="l" rtl="0">
              <a:spcBef>
                <a:spcPts val="0"/>
              </a:spcBef>
              <a:buClr>
                <a:schemeClr val="dk1"/>
              </a:buClr>
              <a:buSzPct val="100000"/>
              <a:buFont typeface="Arial"/>
              <a:buChar char="•"/>
            </a:pPr>
            <a:r>
              <a:rPr lang="en-US" sz="3200" b="0" i="0" u="none" strike="noStrike" cap="none" baseline="0" dirty="0" smtClean="0">
                <a:solidFill>
                  <a:schemeClr val="dk1"/>
                </a:solidFill>
                <a:latin typeface="Calibri"/>
                <a:ea typeface="Calibri"/>
                <a:cs typeface="Calibri"/>
                <a:sym typeface="Calibri"/>
              </a:rPr>
              <a:t>DBA for 16 years(5 MSSQL,</a:t>
            </a:r>
            <a:r>
              <a:rPr lang="en-US" sz="3200" b="0" i="0" u="none" strike="noStrike" cap="none" dirty="0" smtClean="0">
                <a:solidFill>
                  <a:schemeClr val="dk1"/>
                </a:solidFill>
                <a:latin typeface="Calibri"/>
                <a:ea typeface="Calibri"/>
                <a:cs typeface="Calibri"/>
                <a:sym typeface="Calibri"/>
              </a:rPr>
              <a:t> 5 ORACLE, 6 MSSQL)</a:t>
            </a:r>
            <a:endParaRPr lang="en-US" sz="3200" b="0" i="0" u="none" strike="noStrike" cap="none" baseline="0" dirty="0">
              <a:solidFill>
                <a:schemeClr val="dk1"/>
              </a:solidFill>
              <a:latin typeface="Calibri"/>
              <a:ea typeface="Calibri"/>
              <a:cs typeface="Calibri"/>
              <a:sym typeface="Calibri"/>
            </a:endParaRPr>
          </a:p>
          <a:p>
            <a:pPr marL="342900" marR="0" lvl="0" indent="-342900" algn="l" rtl="0">
              <a:spcBef>
                <a:spcPts val="64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At </a:t>
            </a:r>
            <a:r>
              <a:rPr lang="en-US" sz="3200" b="0" i="0" u="none" strike="noStrike" cap="none" baseline="0" dirty="0" smtClean="0">
                <a:solidFill>
                  <a:schemeClr val="dk1"/>
                </a:solidFill>
                <a:latin typeface="Calibri"/>
                <a:ea typeface="Calibri"/>
                <a:cs typeface="Calibri"/>
                <a:sym typeface="Calibri"/>
              </a:rPr>
              <a:t>RDX</a:t>
            </a:r>
            <a:r>
              <a:rPr lang="en-US" sz="3200" b="0" i="0" u="none" strike="noStrike" cap="none" dirty="0" smtClean="0">
                <a:solidFill>
                  <a:schemeClr val="dk1"/>
                </a:solidFill>
                <a:latin typeface="Calibri"/>
                <a:ea typeface="Calibri"/>
                <a:cs typeface="Calibri"/>
                <a:sym typeface="Calibri"/>
              </a:rPr>
              <a:t> </a:t>
            </a:r>
            <a:r>
              <a:rPr lang="en-US" sz="3200" b="0" i="0" u="none" strike="noStrike" cap="none" baseline="0" dirty="0" smtClean="0">
                <a:solidFill>
                  <a:schemeClr val="dk1"/>
                </a:solidFill>
                <a:latin typeface="Calibri"/>
                <a:ea typeface="Calibri"/>
                <a:cs typeface="Calibri"/>
                <a:sym typeface="Calibri"/>
              </a:rPr>
              <a:t>for over 5 </a:t>
            </a:r>
            <a:r>
              <a:rPr lang="en-US" sz="3200" b="0" i="0" u="none" strike="noStrike" cap="none" baseline="0" dirty="0">
                <a:solidFill>
                  <a:schemeClr val="dk1"/>
                </a:solidFill>
                <a:latin typeface="Calibri"/>
                <a:ea typeface="Calibri"/>
                <a:cs typeface="Calibri"/>
                <a:sym typeface="Calibri"/>
              </a:rPr>
              <a:t>years. </a:t>
            </a:r>
            <a:r>
              <a:rPr lang="en-US" sz="3200" b="0" i="0" u="none" strike="noStrike" cap="none" baseline="0" dirty="0" smtClean="0">
                <a:solidFill>
                  <a:schemeClr val="dk1"/>
                </a:solidFill>
                <a:latin typeface="Calibri"/>
                <a:ea typeface="Calibri"/>
                <a:cs typeface="Calibri"/>
                <a:sym typeface="Calibri"/>
              </a:rPr>
              <a:t>“</a:t>
            </a:r>
            <a:r>
              <a:rPr lang="en-US" sz="3200" b="0" i="0" u="none" strike="noStrike" cap="none" baseline="0" dirty="0">
                <a:solidFill>
                  <a:schemeClr val="dk1"/>
                </a:solidFill>
                <a:latin typeface="Calibri"/>
                <a:ea typeface="Calibri"/>
                <a:cs typeface="Calibri"/>
                <a:sym typeface="Calibri"/>
              </a:rPr>
              <a:t>Manager – SQL Server Performance Tuning”</a:t>
            </a:r>
          </a:p>
          <a:p>
            <a:pPr marL="342900" marR="0" lvl="0" indent="-342900" algn="l" rtl="0">
              <a:spcBef>
                <a:spcPts val="640"/>
              </a:spcBef>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Pr>
              <a:t>Works with a variety of clients and challenges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685800"/>
            <a:ext cx="3403600"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5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1"/>
            <a:ext cx="8382000" cy="5842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6324602"/>
            <a:ext cx="5583580" cy="307777"/>
          </a:xfrm>
          <a:prstGeom prst="rect">
            <a:avLst/>
          </a:prstGeom>
          <a:noFill/>
        </p:spPr>
        <p:txBody>
          <a:bodyPr wrap="none" rtlCol="0">
            <a:spAutoFit/>
          </a:bodyPr>
          <a:lstStyle/>
          <a:p>
            <a:r>
              <a:rPr lang="en-US" dirty="0"/>
              <a:t>http://25.media.tumblr.com/tumblr_m1mnb7CvtP1rrr8v1o1_1280.jpg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grpSp>
        <p:nvGrpSpPr>
          <p:cNvPr id="154" name="Shape 154"/>
          <p:cNvGrpSpPr/>
          <p:nvPr/>
        </p:nvGrpSpPr>
        <p:grpSpPr>
          <a:xfrm>
            <a:off x="533400" y="1752600"/>
            <a:ext cx="8001000" cy="4061964"/>
            <a:chOff x="109" y="0"/>
            <a:chExt cx="6095780" cy="4061964"/>
          </a:xfrm>
        </p:grpSpPr>
        <p:sp>
          <p:nvSpPr>
            <p:cNvPr id="155" name="Shape 155"/>
            <p:cNvSpPr/>
            <p:nvPr/>
          </p:nvSpPr>
          <p:spPr>
            <a:xfrm rot="5400000">
              <a:off x="3199427" y="-2013961"/>
              <a:ext cx="782637" cy="5010287"/>
            </a:xfrm>
            <a:prstGeom prst="rect">
              <a:avLst/>
            </a:prstGeom>
            <a:solidFill>
              <a:srgbClr val="EAF1DD">
                <a:alpha val="89803"/>
              </a:srgbClr>
            </a:solidFill>
            <a:ln w="9525" cap="flat" cmpd="sng">
              <a:solidFill>
                <a:srgbClr val="EAF1DD">
                  <a:alpha val="89803"/>
                </a:srgb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56" name="Shape 156"/>
            <p:cNvSpPr txBox="1"/>
            <p:nvPr/>
          </p:nvSpPr>
          <p:spPr>
            <a:xfrm>
              <a:off x="1085601" y="99864"/>
              <a:ext cx="5010287" cy="782637"/>
            </a:xfrm>
            <a:prstGeom prst="rect">
              <a:avLst/>
            </a:prstGeom>
            <a:noFill/>
            <a:ln>
              <a:noFill/>
            </a:ln>
          </p:spPr>
          <p:txBody>
            <a:bodyPr lIns="247650" tIns="123825" rIns="247650" bIns="123825" anchor="ctr" anchorCtr="0">
              <a:noAutofit/>
            </a:bodyPr>
            <a:lstStyle/>
            <a:p>
              <a:pPr marR="0" lvl="1" algn="l" rtl="0">
                <a:lnSpc>
                  <a:spcPct val="90000"/>
                </a:lnSpc>
                <a:spcBef>
                  <a:spcPts val="0"/>
                </a:spcBef>
                <a:spcAft>
                  <a:spcPts val="480"/>
                </a:spcAft>
                <a:buClr>
                  <a:schemeClr val="dk1"/>
                </a:buClr>
                <a:buSzPct val="100000"/>
              </a:pPr>
              <a:r>
                <a:rPr lang="en-US" sz="3200" b="0" i="0" u="none" strike="noStrike" cap="none" baseline="0" dirty="0" smtClean="0">
                  <a:solidFill>
                    <a:schemeClr val="dk1"/>
                  </a:solidFill>
                  <a:latin typeface="Calibri"/>
                  <a:ea typeface="Calibri"/>
                  <a:cs typeface="Calibri"/>
                  <a:sym typeface="Calibri"/>
                </a:rPr>
                <a:t>Service</a:t>
              </a:r>
              <a:r>
                <a:rPr lang="en-US" sz="3200" b="0" i="0" u="none" strike="noStrike" cap="none" dirty="0" smtClean="0">
                  <a:solidFill>
                    <a:schemeClr val="dk1"/>
                  </a:solidFill>
                  <a:latin typeface="Calibri"/>
                  <a:ea typeface="Calibri"/>
                  <a:cs typeface="Calibri"/>
                  <a:sym typeface="Calibri"/>
                </a:rPr>
                <a:t> Broker Overview</a:t>
              </a:r>
            </a:p>
          </p:txBody>
        </p:sp>
        <p:sp>
          <p:nvSpPr>
            <p:cNvPr id="157" name="Shape 157"/>
            <p:cNvSpPr/>
            <p:nvPr/>
          </p:nvSpPr>
          <p:spPr>
            <a:xfrm>
              <a:off x="109" y="0"/>
              <a:ext cx="1085492" cy="978296"/>
            </a:xfrm>
            <a:prstGeom prst="roundRect">
              <a:avLst>
                <a:gd name="adj" fmla="val 16667"/>
              </a:avLst>
            </a:prstGeom>
            <a:gradFill>
              <a:gsLst>
                <a:gs pos="0">
                  <a:srgbClr val="759436"/>
                </a:gs>
                <a:gs pos="80000">
                  <a:srgbClr val="9AC447"/>
                </a:gs>
                <a:gs pos="100000">
                  <a:srgbClr val="9CC646"/>
                </a:gs>
              </a:gsLst>
              <a:lin ang="16200000" scaled="0"/>
            </a:gradFill>
            <a:ln>
              <a:noFill/>
            </a:ln>
          </p:spPr>
          <p:txBody>
            <a:bodyPr lIns="91425" tIns="91425" rIns="91425" bIns="91425" anchor="ctr" anchorCtr="0">
              <a:noAutofit/>
            </a:bodyPr>
            <a:lstStyle/>
            <a:p>
              <a:pPr>
                <a:spcBef>
                  <a:spcPts val="0"/>
                </a:spcBef>
                <a:buNone/>
              </a:pPr>
              <a:endParaRPr/>
            </a:p>
          </p:txBody>
        </p:sp>
        <p:sp>
          <p:nvSpPr>
            <p:cNvPr id="158" name="Shape 158"/>
            <p:cNvSpPr txBox="1"/>
            <p:nvPr/>
          </p:nvSpPr>
          <p:spPr>
            <a:xfrm>
              <a:off x="47864" y="47755"/>
              <a:ext cx="989980" cy="882784"/>
            </a:xfrm>
            <a:prstGeom prst="rect">
              <a:avLst/>
            </a:prstGeom>
            <a:noFill/>
            <a:ln>
              <a:noFill/>
            </a:ln>
          </p:spPr>
          <p:txBody>
            <a:bodyPr lIns="167625" tIns="83800" rIns="167625" bIns="83800" anchor="ctr" anchorCtr="0">
              <a:noAutofit/>
            </a:bodyPr>
            <a:lstStyle/>
            <a:p>
              <a:pPr marL="0" marR="0" lvl="0" indent="0" algn="ctr" rtl="0">
                <a:lnSpc>
                  <a:spcPct val="90000"/>
                </a:lnSpc>
                <a:spcBef>
                  <a:spcPts val="0"/>
                </a:spcBef>
                <a:spcAft>
                  <a:spcPts val="1540"/>
                </a:spcAft>
                <a:buSzPct val="25000"/>
                <a:buNone/>
              </a:pPr>
              <a:r>
                <a:rPr lang="en-US" sz="4400" b="0" i="0" u="none" strike="noStrike" cap="none" baseline="0">
                  <a:solidFill>
                    <a:schemeClr val="lt1"/>
                  </a:solidFill>
                  <a:latin typeface="Calibri"/>
                  <a:ea typeface="Calibri"/>
                  <a:cs typeface="Calibri"/>
                  <a:sym typeface="Calibri"/>
                </a:rPr>
                <a:t>1</a:t>
              </a:r>
            </a:p>
          </p:txBody>
        </p:sp>
        <p:sp>
          <p:nvSpPr>
            <p:cNvPr id="159" name="Shape 159"/>
            <p:cNvSpPr/>
            <p:nvPr/>
          </p:nvSpPr>
          <p:spPr>
            <a:xfrm rot="5400000">
              <a:off x="3199427" y="-986749"/>
              <a:ext cx="782637" cy="5010287"/>
            </a:xfrm>
            <a:prstGeom prst="rect">
              <a:avLst/>
            </a:prstGeom>
            <a:solidFill>
              <a:srgbClr val="DCEEE1">
                <a:alpha val="89803"/>
              </a:srgbClr>
            </a:solidFill>
            <a:ln w="9525" cap="flat" cmpd="sng">
              <a:solidFill>
                <a:srgbClr val="DCEEE1">
                  <a:alpha val="89803"/>
                </a:srgb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0" name="Shape 160"/>
            <p:cNvSpPr txBox="1"/>
            <p:nvPr/>
          </p:nvSpPr>
          <p:spPr>
            <a:xfrm>
              <a:off x="1085601" y="1127075"/>
              <a:ext cx="5010287" cy="782637"/>
            </a:xfrm>
            <a:prstGeom prst="rect">
              <a:avLst/>
            </a:prstGeom>
            <a:noFill/>
            <a:ln>
              <a:noFill/>
            </a:ln>
          </p:spPr>
          <p:txBody>
            <a:bodyPr lIns="247650" tIns="123825" rIns="247650" bIns="123825" anchor="ctr" anchorCtr="0">
              <a:noAutofit/>
            </a:bodyPr>
            <a:lstStyle/>
            <a:p>
              <a:pPr marR="0" lvl="1" algn="l" rtl="0">
                <a:lnSpc>
                  <a:spcPct val="90000"/>
                </a:lnSpc>
                <a:spcBef>
                  <a:spcPts val="0"/>
                </a:spcBef>
                <a:spcAft>
                  <a:spcPts val="480"/>
                </a:spcAft>
                <a:buClr>
                  <a:schemeClr val="dk1"/>
                </a:buClr>
                <a:buSzPct val="100000"/>
              </a:pPr>
              <a:r>
                <a:rPr lang="en-US" sz="3200" b="0" i="0" u="none" strike="noStrike" cap="none" baseline="0" dirty="0" smtClean="0">
                  <a:solidFill>
                    <a:schemeClr val="dk1"/>
                  </a:solidFill>
                  <a:latin typeface="Calibri"/>
                  <a:ea typeface="Calibri"/>
                  <a:cs typeface="Calibri"/>
                  <a:sym typeface="Calibri"/>
                </a:rPr>
                <a:t>Uses for Service Broker</a:t>
              </a:r>
              <a:endParaRPr lang="en-US" sz="3200" b="0" i="0" u="none" strike="noStrike" cap="none" baseline="0" dirty="0">
                <a:solidFill>
                  <a:schemeClr val="dk1"/>
                </a:solidFill>
                <a:latin typeface="Calibri"/>
                <a:ea typeface="Calibri"/>
                <a:cs typeface="Calibri"/>
                <a:sym typeface="Calibri"/>
              </a:endParaRPr>
            </a:p>
          </p:txBody>
        </p:sp>
        <p:sp>
          <p:nvSpPr>
            <p:cNvPr id="161" name="Shape 161"/>
            <p:cNvSpPr/>
            <p:nvPr/>
          </p:nvSpPr>
          <p:spPr>
            <a:xfrm>
              <a:off x="109" y="1029245"/>
              <a:ext cx="1085492" cy="978296"/>
            </a:xfrm>
            <a:prstGeom prst="roundRect">
              <a:avLst>
                <a:gd name="adj" fmla="val 16667"/>
              </a:avLst>
            </a:prstGeom>
            <a:gradFill>
              <a:gsLst>
                <a:gs pos="0">
                  <a:srgbClr val="398C58"/>
                </a:gs>
                <a:gs pos="80000">
                  <a:srgbClr val="4BB973"/>
                </a:gs>
                <a:gs pos="100000">
                  <a:srgbClr val="4ABC73"/>
                </a:gs>
              </a:gsLst>
              <a:lin ang="16200000" scaled="0"/>
            </a:gradFill>
            <a:ln>
              <a:noFill/>
            </a:ln>
          </p:spPr>
          <p:txBody>
            <a:bodyPr lIns="91425" tIns="91425" rIns="91425" bIns="91425" anchor="ctr" anchorCtr="0">
              <a:noAutofit/>
            </a:bodyPr>
            <a:lstStyle/>
            <a:p>
              <a:pPr>
                <a:spcBef>
                  <a:spcPts val="0"/>
                </a:spcBef>
                <a:buNone/>
              </a:pPr>
              <a:endParaRPr/>
            </a:p>
          </p:txBody>
        </p:sp>
        <p:sp>
          <p:nvSpPr>
            <p:cNvPr id="162" name="Shape 162"/>
            <p:cNvSpPr txBox="1"/>
            <p:nvPr/>
          </p:nvSpPr>
          <p:spPr>
            <a:xfrm>
              <a:off x="47864" y="1077000"/>
              <a:ext cx="989980" cy="882784"/>
            </a:xfrm>
            <a:prstGeom prst="rect">
              <a:avLst/>
            </a:prstGeom>
            <a:noFill/>
            <a:ln>
              <a:noFill/>
            </a:ln>
          </p:spPr>
          <p:txBody>
            <a:bodyPr lIns="167625" tIns="83800" rIns="167625" bIns="83800" anchor="ctr" anchorCtr="0">
              <a:noAutofit/>
            </a:bodyPr>
            <a:lstStyle/>
            <a:p>
              <a:pPr marL="0" marR="0" lvl="0" indent="0" algn="ctr" rtl="0">
                <a:lnSpc>
                  <a:spcPct val="90000"/>
                </a:lnSpc>
                <a:spcBef>
                  <a:spcPts val="0"/>
                </a:spcBef>
                <a:spcAft>
                  <a:spcPts val="1540"/>
                </a:spcAft>
                <a:buSzPct val="25000"/>
                <a:buNone/>
              </a:pPr>
              <a:r>
                <a:rPr lang="en-US" sz="4400" b="0" i="0" u="none" strike="noStrike" cap="none" baseline="0">
                  <a:solidFill>
                    <a:schemeClr val="lt1"/>
                  </a:solidFill>
                  <a:latin typeface="Calibri"/>
                  <a:ea typeface="Calibri"/>
                  <a:cs typeface="Calibri"/>
                  <a:sym typeface="Calibri"/>
                </a:rPr>
                <a:t>2</a:t>
              </a:r>
            </a:p>
          </p:txBody>
        </p:sp>
        <p:sp>
          <p:nvSpPr>
            <p:cNvPr id="163" name="Shape 163"/>
            <p:cNvSpPr/>
            <p:nvPr/>
          </p:nvSpPr>
          <p:spPr>
            <a:xfrm rot="5400000">
              <a:off x="3199427" y="40461"/>
              <a:ext cx="782637" cy="5010287"/>
            </a:xfrm>
            <a:prstGeom prst="rect">
              <a:avLst/>
            </a:prstGeom>
            <a:solidFill>
              <a:srgbClr val="DCE7EC">
                <a:alpha val="89803"/>
              </a:srgbClr>
            </a:solidFill>
            <a:ln w="9525" cap="flat" cmpd="sng">
              <a:solidFill>
                <a:srgbClr val="DCE7EC">
                  <a:alpha val="89803"/>
                </a:srgb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 name="Shape 164"/>
            <p:cNvSpPr txBox="1"/>
            <p:nvPr/>
          </p:nvSpPr>
          <p:spPr>
            <a:xfrm>
              <a:off x="1085601" y="2154286"/>
              <a:ext cx="5010287" cy="782637"/>
            </a:xfrm>
            <a:prstGeom prst="rect">
              <a:avLst/>
            </a:prstGeom>
            <a:noFill/>
            <a:ln>
              <a:noFill/>
            </a:ln>
          </p:spPr>
          <p:txBody>
            <a:bodyPr lIns="247650" tIns="123825" rIns="247650" bIns="123825" anchor="ctr" anchorCtr="0">
              <a:noAutofit/>
            </a:bodyPr>
            <a:lstStyle/>
            <a:p>
              <a:pPr marR="0" lvl="1" algn="l" rtl="0">
                <a:lnSpc>
                  <a:spcPct val="90000"/>
                </a:lnSpc>
                <a:spcBef>
                  <a:spcPts val="0"/>
                </a:spcBef>
                <a:spcAft>
                  <a:spcPts val="480"/>
                </a:spcAft>
                <a:buClr>
                  <a:schemeClr val="dk1"/>
                </a:buClr>
                <a:buSzPct val="100000"/>
              </a:pPr>
              <a:r>
                <a:rPr lang="en-US" sz="3200" b="0" i="0" u="none" strike="noStrike" cap="none" baseline="0" dirty="0" smtClean="0">
                  <a:solidFill>
                    <a:schemeClr val="dk1"/>
                  </a:solidFill>
                  <a:latin typeface="Calibri"/>
                  <a:ea typeface="Calibri"/>
                  <a:cs typeface="Calibri"/>
                  <a:sym typeface="Calibri"/>
                </a:rPr>
                <a:t>Service Broker Objects</a:t>
              </a:r>
              <a:endParaRPr lang="en-US" sz="3200" b="0" i="0" u="none" strike="noStrike" cap="none" baseline="0" dirty="0">
                <a:solidFill>
                  <a:schemeClr val="dk1"/>
                </a:solidFill>
                <a:latin typeface="Calibri"/>
                <a:ea typeface="Calibri"/>
                <a:cs typeface="Calibri"/>
                <a:sym typeface="Calibri"/>
              </a:endParaRPr>
            </a:p>
          </p:txBody>
        </p:sp>
        <p:sp>
          <p:nvSpPr>
            <p:cNvPr id="165" name="Shape 165"/>
            <p:cNvSpPr/>
            <p:nvPr/>
          </p:nvSpPr>
          <p:spPr>
            <a:xfrm>
              <a:off x="109" y="2056457"/>
              <a:ext cx="1085492" cy="978296"/>
            </a:xfrm>
            <a:prstGeom prst="roundRect">
              <a:avLst>
                <a:gd name="adj" fmla="val 16667"/>
              </a:avLst>
            </a:prstGeom>
            <a:gradFill>
              <a:gsLst>
                <a:gs pos="0">
                  <a:srgbClr val="3D6785"/>
                </a:gs>
                <a:gs pos="80000">
                  <a:srgbClr val="5187AE"/>
                </a:gs>
                <a:gs pos="100000">
                  <a:srgbClr val="4F89B1"/>
                </a:gs>
              </a:gsLst>
              <a:lin ang="16200000" scaled="0"/>
            </a:gradFill>
            <a:ln>
              <a:noFill/>
            </a:ln>
          </p:spPr>
          <p:txBody>
            <a:bodyPr lIns="91425" tIns="91425" rIns="91425" bIns="91425" anchor="ctr" anchorCtr="0">
              <a:noAutofit/>
            </a:bodyPr>
            <a:lstStyle/>
            <a:p>
              <a:pPr>
                <a:spcBef>
                  <a:spcPts val="0"/>
                </a:spcBef>
                <a:buNone/>
              </a:pPr>
              <a:endParaRPr/>
            </a:p>
          </p:txBody>
        </p:sp>
        <p:sp>
          <p:nvSpPr>
            <p:cNvPr id="166" name="Shape 166"/>
            <p:cNvSpPr txBox="1"/>
            <p:nvPr/>
          </p:nvSpPr>
          <p:spPr>
            <a:xfrm>
              <a:off x="47864" y="2104213"/>
              <a:ext cx="989980" cy="882784"/>
            </a:xfrm>
            <a:prstGeom prst="rect">
              <a:avLst/>
            </a:prstGeom>
            <a:noFill/>
            <a:ln>
              <a:noFill/>
            </a:ln>
          </p:spPr>
          <p:txBody>
            <a:bodyPr lIns="167625" tIns="83800" rIns="167625" bIns="83800" anchor="ctr" anchorCtr="0">
              <a:noAutofit/>
            </a:bodyPr>
            <a:lstStyle/>
            <a:p>
              <a:pPr marL="0" marR="0" lvl="0" indent="0" algn="ctr" rtl="0">
                <a:lnSpc>
                  <a:spcPct val="90000"/>
                </a:lnSpc>
                <a:spcBef>
                  <a:spcPts val="0"/>
                </a:spcBef>
                <a:spcAft>
                  <a:spcPts val="1540"/>
                </a:spcAft>
                <a:buSzPct val="25000"/>
                <a:buNone/>
              </a:pPr>
              <a:r>
                <a:rPr lang="en-US" sz="4400" b="0" i="0" u="none" strike="noStrike" cap="none" baseline="0">
                  <a:solidFill>
                    <a:schemeClr val="lt1"/>
                  </a:solidFill>
                  <a:latin typeface="Calibri"/>
                  <a:ea typeface="Calibri"/>
                  <a:cs typeface="Calibri"/>
                  <a:sym typeface="Calibri"/>
                </a:rPr>
                <a:t>3</a:t>
              </a:r>
            </a:p>
          </p:txBody>
        </p:sp>
        <p:sp>
          <p:nvSpPr>
            <p:cNvPr id="167" name="Shape 167"/>
            <p:cNvSpPr/>
            <p:nvPr/>
          </p:nvSpPr>
          <p:spPr>
            <a:xfrm rot="5400000">
              <a:off x="3159109" y="1027838"/>
              <a:ext cx="782637" cy="5089959"/>
            </a:xfrm>
            <a:prstGeom prst="round2SameRect">
              <a:avLst>
                <a:gd name="adj1" fmla="val 16667"/>
                <a:gd name="adj2" fmla="val 0"/>
              </a:avLst>
            </a:prstGeom>
            <a:solidFill>
              <a:srgbClr val="E0DCEA">
                <a:alpha val="89803"/>
              </a:srgbClr>
            </a:solidFill>
            <a:ln w="9525" cap="flat" cmpd="sng">
              <a:solidFill>
                <a:srgbClr val="E0DCEA">
                  <a:alpha val="89803"/>
                </a:srgb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8" name="Shape 168"/>
            <p:cNvSpPr txBox="1"/>
            <p:nvPr/>
          </p:nvSpPr>
          <p:spPr>
            <a:xfrm>
              <a:off x="1005449" y="3219703"/>
              <a:ext cx="5051753" cy="706227"/>
            </a:xfrm>
            <a:prstGeom prst="rect">
              <a:avLst/>
            </a:prstGeom>
            <a:noFill/>
            <a:ln>
              <a:noFill/>
            </a:ln>
          </p:spPr>
          <p:txBody>
            <a:bodyPr lIns="247650" tIns="123825" rIns="247650" bIns="123825" anchor="ctr" anchorCtr="0">
              <a:noAutofit/>
            </a:bodyPr>
            <a:lstStyle/>
            <a:p>
              <a:pPr marR="0" lvl="1" algn="l" rtl="0">
                <a:lnSpc>
                  <a:spcPct val="90000"/>
                </a:lnSpc>
                <a:spcBef>
                  <a:spcPts val="0"/>
                </a:spcBef>
                <a:spcAft>
                  <a:spcPts val="480"/>
                </a:spcAft>
                <a:buClr>
                  <a:schemeClr val="dk1"/>
                </a:buClr>
                <a:buSzPct val="100000"/>
              </a:pPr>
              <a:r>
                <a:rPr lang="en-US" sz="3200" b="0" i="0" u="none" strike="noStrike" cap="none" baseline="0" dirty="0" smtClean="0">
                  <a:solidFill>
                    <a:schemeClr val="dk1"/>
                  </a:solidFill>
                  <a:latin typeface="Calibri"/>
                  <a:ea typeface="Calibri"/>
                  <a:cs typeface="Calibri"/>
                  <a:sym typeface="Calibri"/>
                </a:rPr>
                <a:t>Service Broker, ETL/Replication</a:t>
              </a:r>
              <a:r>
                <a:rPr lang="en-US" sz="3200" b="0" i="0" u="none" strike="noStrike" cap="none" dirty="0" smtClean="0">
                  <a:solidFill>
                    <a:schemeClr val="dk1"/>
                  </a:solidFill>
                  <a:latin typeface="Calibri"/>
                  <a:ea typeface="Calibri"/>
                  <a:cs typeface="Calibri"/>
                  <a:sym typeface="Calibri"/>
                </a:rPr>
                <a:t> alternative</a:t>
              </a:r>
              <a:endParaRPr lang="en-US" sz="3200" b="0" i="0" u="none" strike="noStrike" cap="none" baseline="0" dirty="0">
                <a:solidFill>
                  <a:schemeClr val="dk1"/>
                </a:solidFill>
                <a:latin typeface="Calibri"/>
                <a:ea typeface="Calibri"/>
                <a:cs typeface="Calibri"/>
                <a:sym typeface="Calibri"/>
              </a:endParaRPr>
            </a:p>
          </p:txBody>
        </p:sp>
        <p:sp>
          <p:nvSpPr>
            <p:cNvPr id="169" name="Shape 169"/>
            <p:cNvSpPr/>
            <p:nvPr/>
          </p:nvSpPr>
          <p:spPr>
            <a:xfrm>
              <a:off x="49504" y="3083668"/>
              <a:ext cx="1005337" cy="978296"/>
            </a:xfrm>
            <a:prstGeom prst="roundRect">
              <a:avLst>
                <a:gd name="adj" fmla="val 16667"/>
              </a:avLst>
            </a:prstGeom>
            <a:gradFill>
              <a:gsLst>
                <a:gs pos="0">
                  <a:srgbClr val="5D427D"/>
                </a:gs>
                <a:gs pos="80000">
                  <a:srgbClr val="7A57A5"/>
                </a:gs>
                <a:gs pos="100000">
                  <a:srgbClr val="7B55A7"/>
                </a:gs>
              </a:gsLst>
              <a:lin ang="16200000" scaled="0"/>
            </a:gradFill>
            <a:ln>
              <a:noFill/>
            </a:ln>
          </p:spPr>
          <p:txBody>
            <a:bodyPr lIns="91425" tIns="91425" rIns="91425" bIns="91425" anchor="ctr" anchorCtr="0">
              <a:noAutofit/>
            </a:bodyPr>
            <a:lstStyle/>
            <a:p>
              <a:pPr>
                <a:spcBef>
                  <a:spcPts val="0"/>
                </a:spcBef>
                <a:buNone/>
              </a:pPr>
              <a:endParaRPr/>
            </a:p>
          </p:txBody>
        </p:sp>
        <p:sp>
          <p:nvSpPr>
            <p:cNvPr id="170" name="Shape 170"/>
            <p:cNvSpPr txBox="1"/>
            <p:nvPr/>
          </p:nvSpPr>
          <p:spPr>
            <a:xfrm>
              <a:off x="97259" y="3131425"/>
              <a:ext cx="909826" cy="882784"/>
            </a:xfrm>
            <a:prstGeom prst="rect">
              <a:avLst/>
            </a:prstGeom>
            <a:noFill/>
            <a:ln>
              <a:noFill/>
            </a:ln>
          </p:spPr>
          <p:txBody>
            <a:bodyPr lIns="121900" tIns="60950" rIns="121900" bIns="60950" anchor="ctr" anchorCtr="0">
              <a:noAutofit/>
            </a:bodyPr>
            <a:lstStyle/>
            <a:p>
              <a:pPr marL="0" marR="0" lvl="0" indent="0" algn="ctr" rtl="0">
                <a:lnSpc>
                  <a:spcPct val="90000"/>
                </a:lnSpc>
                <a:spcBef>
                  <a:spcPts val="0"/>
                </a:spcBef>
                <a:spcAft>
                  <a:spcPts val="1120"/>
                </a:spcAft>
                <a:buSzPct val="25000"/>
                <a:buNone/>
              </a:pPr>
              <a:r>
                <a:rPr lang="en-US" sz="3200" b="0" i="0" u="none" strike="noStrike" cap="none" baseline="0">
                  <a:solidFill>
                    <a:schemeClr val="lt1"/>
                  </a:solidFill>
                  <a:latin typeface="Calibri"/>
                  <a:ea typeface="Calibri"/>
                  <a:cs typeface="Calibri"/>
                  <a:sym typeface="Calibri"/>
                </a:rPr>
                <a:t>4</a:t>
              </a:r>
            </a:p>
          </p:txBody>
        </p:sp>
      </p:grpSp>
      <p:sp>
        <p:nvSpPr>
          <p:cNvPr id="171" name="Shape 171"/>
          <p:cNvSpPr txBox="1">
            <a:spLocks noGrp="1"/>
          </p:cNvSpPr>
          <p:nvPr>
            <p:ph type="title"/>
          </p:nvPr>
        </p:nvSpPr>
        <p:spPr>
          <a:xfrm>
            <a:off x="841249" y="301752"/>
            <a:ext cx="80771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n-US" sz="4400" b="0" i="0" u="none" strike="noStrike" cap="none" baseline="0" dirty="0">
                <a:solidFill>
                  <a:schemeClr val="dk1"/>
                </a:solidFill>
                <a:latin typeface="Calibri"/>
                <a:ea typeface="Calibri"/>
                <a:cs typeface="Calibri"/>
                <a:sym typeface="Calibri"/>
              </a:rPr>
              <a:t>What </a:t>
            </a:r>
            <a:r>
              <a:rPr lang="en-US" sz="4400" b="0" i="0" u="none" strike="noStrike" cap="none" baseline="0" dirty="0" smtClean="0">
                <a:solidFill>
                  <a:schemeClr val="dk1"/>
                </a:solidFill>
                <a:latin typeface="Calibri"/>
                <a:ea typeface="Calibri"/>
                <a:cs typeface="Calibri"/>
                <a:sym typeface="Calibri"/>
              </a:rPr>
              <a:t>We Will Focus On</a:t>
            </a:r>
            <a:endParaRPr lang="en-US" sz="4400" b="0" i="0" u="none" strike="noStrike" cap="none" baseline="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71" name="Shape 171"/>
          <p:cNvSpPr txBox="1">
            <a:spLocks noGrp="1"/>
          </p:cNvSpPr>
          <p:nvPr>
            <p:ph type="title"/>
          </p:nvPr>
        </p:nvSpPr>
        <p:spPr>
          <a:xfrm>
            <a:off x="841249" y="301752"/>
            <a:ext cx="8077199" cy="11430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alibri"/>
              <a:buNone/>
            </a:pPr>
            <a:r>
              <a:rPr lang="en-US" sz="4400" b="0" i="0" u="none" strike="noStrike" cap="none" baseline="0" dirty="0" smtClean="0">
                <a:solidFill>
                  <a:schemeClr val="dk1"/>
                </a:solidFill>
                <a:latin typeface="Calibri"/>
                <a:ea typeface="Calibri"/>
                <a:cs typeface="Calibri"/>
                <a:sym typeface="Calibri"/>
              </a:rPr>
              <a:t>What is Service Broker?</a:t>
            </a:r>
            <a:endParaRPr lang="en-US" sz="4400" b="0" i="0" u="none" strike="noStrike" cap="none" baseline="0" dirty="0">
              <a:solidFill>
                <a:schemeClr val="dk1"/>
              </a:solidFill>
              <a:latin typeface="Calibri"/>
              <a:ea typeface="Calibri"/>
              <a:cs typeface="Calibri"/>
              <a:sym typeface="Calibri"/>
            </a:endParaRPr>
          </a:p>
        </p:txBody>
      </p:sp>
      <p:sp>
        <p:nvSpPr>
          <p:cNvPr id="4" name="TextBox 3"/>
          <p:cNvSpPr txBox="1"/>
          <p:nvPr/>
        </p:nvSpPr>
        <p:spPr>
          <a:xfrm>
            <a:off x="762001" y="1676400"/>
            <a:ext cx="3810000" cy="4001095"/>
          </a:xfrm>
          <a:prstGeom prst="rect">
            <a:avLst/>
          </a:prstGeom>
          <a:noFill/>
        </p:spPr>
        <p:txBody>
          <a:bodyPr wrap="square" rtlCol="0">
            <a:spAutoFit/>
          </a:bodyPr>
          <a:lstStyle/>
          <a:p>
            <a:pPr marL="285750" indent="-285750">
              <a:buFont typeface="Arial" panose="020B0604020202020204" pitchFamily="34" charset="0"/>
              <a:buChar char="•"/>
            </a:pPr>
            <a:r>
              <a:rPr lang="en-US" sz="2400" b="1" dirty="0" smtClean="0">
                <a:solidFill>
                  <a:srgbClr val="0070C0"/>
                </a:solidFill>
              </a:rPr>
              <a:t>ASYNCHRONOUS</a:t>
            </a:r>
            <a:r>
              <a:rPr lang="en-US" sz="2400" dirty="0" smtClean="0"/>
              <a:t> delivery </a:t>
            </a:r>
            <a:r>
              <a:rPr lang="en-US" sz="2400" dirty="0"/>
              <a:t>and processing of </a:t>
            </a:r>
            <a:r>
              <a:rPr lang="en-US" sz="2400" dirty="0" smtClean="0"/>
              <a:t>messages</a:t>
            </a:r>
          </a:p>
          <a:p>
            <a:pPr marL="285750" indent="-285750">
              <a:buFont typeface="Arial" panose="020B0604020202020204" pitchFamily="34" charset="0"/>
              <a:buChar char="•"/>
            </a:pPr>
            <a:r>
              <a:rPr lang="en-US" sz="2400" dirty="0"/>
              <a:t>Messages are delivered in </a:t>
            </a:r>
            <a:r>
              <a:rPr lang="en-US" sz="2400" dirty="0" smtClean="0"/>
              <a:t>order</a:t>
            </a:r>
          </a:p>
          <a:p>
            <a:pPr marL="285750" indent="-285750">
              <a:buFont typeface="Arial" panose="020B0604020202020204" pitchFamily="34" charset="0"/>
              <a:buChar char="•"/>
            </a:pPr>
            <a:r>
              <a:rPr lang="en-US" sz="2400" dirty="0" smtClean="0"/>
              <a:t>SQL Server uses Service Broker for Database Mail</a:t>
            </a:r>
          </a:p>
          <a:p>
            <a:pPr marL="285750" indent="-285750">
              <a:buFont typeface="Arial" panose="020B0604020202020204" pitchFamily="34" charset="0"/>
              <a:buChar char="•"/>
            </a:pPr>
            <a:r>
              <a:rPr lang="en-US" sz="2400" dirty="0" smtClean="0"/>
              <a:t>Core feature since SQL Server 2005</a:t>
            </a:r>
          </a:p>
          <a:p>
            <a:pPr marL="285750" indent="-285750">
              <a:buFont typeface="Arial" panose="020B0604020202020204" pitchFamily="34" charset="0"/>
              <a:buChar char="•"/>
            </a:pPr>
            <a:endParaRPr lang="en-US" dirty="0" smtClean="0"/>
          </a:p>
        </p:txBody>
      </p:sp>
      <p:sp>
        <p:nvSpPr>
          <p:cNvPr id="5" name="TextBox 4"/>
          <p:cNvSpPr txBox="1"/>
          <p:nvPr/>
        </p:nvSpPr>
        <p:spPr>
          <a:xfrm>
            <a:off x="76200" y="6248402"/>
            <a:ext cx="6248400" cy="461665"/>
          </a:xfrm>
          <a:prstGeom prst="rect">
            <a:avLst/>
          </a:prstGeom>
          <a:noFill/>
        </p:spPr>
        <p:txBody>
          <a:bodyPr wrap="square" rtlCol="0">
            <a:spAutoFit/>
          </a:bodyPr>
          <a:lstStyle/>
          <a:p>
            <a:r>
              <a:rPr lang="en-US" sz="1200" dirty="0"/>
              <a:t>http://img.bleacherreport.net/img/slides/photos/003/973/168/hi-res-e85e6c530a85b88c5f82684c5de82bbb_crop_north.jpg?w=630&amp;h=420&amp;q=75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10097"/>
            <a:ext cx="4400550"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106211"/>
      </p:ext>
    </p:extLst>
  </p:cSld>
  <p:clrMapOvr>
    <a:masterClrMapping/>
  </p:clrMapOvr>
  <p:transition spd="slow">
    <p:wheel spokes="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Key Terminology/Components</a:t>
            </a:r>
            <a:endParaRPr lang="en-US" sz="4400" dirty="0">
              <a:latin typeface="Calibri" panose="020F0502020204030204" pitchFamily="34" charset="0"/>
            </a:endParaRPr>
          </a:p>
        </p:txBody>
      </p:sp>
      <p:sp>
        <p:nvSpPr>
          <p:cNvPr id="3" name="TextBox 2"/>
          <p:cNvSpPr txBox="1"/>
          <p:nvPr/>
        </p:nvSpPr>
        <p:spPr>
          <a:xfrm>
            <a:off x="602672" y="1447800"/>
            <a:ext cx="7626927" cy="3539430"/>
          </a:xfrm>
          <a:prstGeom prst="rect">
            <a:avLst/>
          </a:prstGeom>
          <a:noFill/>
        </p:spPr>
        <p:txBody>
          <a:bodyPr wrap="square" rtlCol="0">
            <a:spAutoFit/>
          </a:bodyPr>
          <a:lstStyle/>
          <a:p>
            <a:pPr marL="457200" indent="-457200">
              <a:buFont typeface="Arial" panose="020B0604020202020204" pitchFamily="34" charset="0"/>
              <a:buChar char="•"/>
            </a:pPr>
            <a:r>
              <a:rPr lang="fr-FR" sz="3200" dirty="0"/>
              <a:t>Message Types</a:t>
            </a:r>
          </a:p>
          <a:p>
            <a:pPr marL="457200" indent="-457200">
              <a:buFont typeface="Arial" panose="020B0604020202020204" pitchFamily="34" charset="0"/>
              <a:buChar char="•"/>
            </a:pPr>
            <a:r>
              <a:rPr lang="fr-FR" sz="3200" dirty="0" err="1"/>
              <a:t>Contracts</a:t>
            </a:r>
            <a:endParaRPr lang="fr-FR" sz="3200" dirty="0"/>
          </a:p>
          <a:p>
            <a:pPr marL="457200" indent="-457200">
              <a:buFont typeface="Arial" panose="020B0604020202020204" pitchFamily="34" charset="0"/>
              <a:buChar char="•"/>
            </a:pPr>
            <a:r>
              <a:rPr lang="fr-FR" sz="3200" dirty="0"/>
              <a:t>Queues</a:t>
            </a:r>
          </a:p>
          <a:p>
            <a:pPr marL="457200" indent="-457200">
              <a:buFont typeface="Arial" panose="020B0604020202020204" pitchFamily="34" charset="0"/>
              <a:buChar char="•"/>
            </a:pPr>
            <a:r>
              <a:rPr lang="fr-FR" sz="3200" dirty="0"/>
              <a:t>Services</a:t>
            </a:r>
          </a:p>
          <a:p>
            <a:pPr marL="457200" indent="-457200">
              <a:buFont typeface="Arial" panose="020B0604020202020204" pitchFamily="34" charset="0"/>
              <a:buChar char="•"/>
            </a:pPr>
            <a:r>
              <a:rPr lang="fr-FR" sz="3200" dirty="0"/>
              <a:t>Conversations</a:t>
            </a:r>
          </a:p>
          <a:p>
            <a:pPr marL="457200" indent="-457200">
              <a:buFont typeface="Arial" panose="020B0604020202020204" pitchFamily="34" charset="0"/>
              <a:buChar char="•"/>
            </a:pPr>
            <a:r>
              <a:rPr lang="fr-FR" sz="3200" dirty="0" err="1"/>
              <a:t>Endpoints</a:t>
            </a:r>
            <a:endParaRPr lang="fr-FR" sz="3200" dirty="0"/>
          </a:p>
          <a:p>
            <a:pPr marL="457200" indent="-457200">
              <a:buFont typeface="Arial" panose="020B0604020202020204" pitchFamily="34" charset="0"/>
              <a:buChar char="•"/>
            </a:pPr>
            <a:r>
              <a:rPr lang="fr-FR" sz="3200" dirty="0"/>
              <a:t>Routes</a:t>
            </a:r>
            <a:endParaRPr lang="en-US" sz="3200" dirty="0"/>
          </a:p>
        </p:txBody>
      </p:sp>
    </p:spTree>
    <p:extLst>
      <p:ext uri="{BB962C8B-B14F-4D97-AF65-F5344CB8AC3E}">
        <p14:creationId xmlns:p14="http://schemas.microsoft.com/office/powerpoint/2010/main" val="2049347885"/>
      </p:ext>
    </p:extLst>
  </p:cSld>
  <p:clrMapOvr>
    <a:masterClrMapping/>
  </p:clrMapOvr>
  <p:transition spd="slow">
    <p:wheel spokes="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Calibri" panose="020F0502020204030204" pitchFamily="34" charset="0"/>
              </a:rPr>
              <a:t>Uses For Service Broker</a:t>
            </a:r>
            <a:endParaRPr lang="en-US" sz="4400" dirty="0">
              <a:latin typeface="Calibri" panose="020F0502020204030204" pitchFamily="34" charset="0"/>
            </a:endParaRPr>
          </a:p>
        </p:txBody>
      </p:sp>
      <p:sp>
        <p:nvSpPr>
          <p:cNvPr id="3" name="TextBox 2"/>
          <p:cNvSpPr txBox="1"/>
          <p:nvPr/>
        </p:nvSpPr>
        <p:spPr>
          <a:xfrm>
            <a:off x="609600" y="1676402"/>
            <a:ext cx="8382000"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smtClean="0"/>
              <a:t>Asynchronous processing such as order fulfillment and credit card transactions</a:t>
            </a:r>
          </a:p>
          <a:p>
            <a:pPr marL="285750" indent="-285750">
              <a:buFont typeface="Arial" panose="020B0604020202020204" pitchFamily="34" charset="0"/>
              <a:buChar char="•"/>
            </a:pPr>
            <a:r>
              <a:rPr lang="en-US" sz="3200" dirty="0" smtClean="0"/>
              <a:t>Near real-time ETL</a:t>
            </a:r>
          </a:p>
          <a:p>
            <a:pPr marL="285750" indent="-285750">
              <a:buFont typeface="Arial" panose="020B0604020202020204" pitchFamily="34" charset="0"/>
              <a:buChar char="•"/>
            </a:pPr>
            <a:r>
              <a:rPr lang="en-US" sz="3200" dirty="0" smtClean="0"/>
              <a:t>Alternative to replication</a:t>
            </a:r>
          </a:p>
          <a:p>
            <a:pPr marL="285750" indent="-285750">
              <a:buFont typeface="Arial" panose="020B0604020202020204" pitchFamily="34" charset="0"/>
              <a:buChar char="•"/>
            </a:pPr>
            <a:r>
              <a:rPr lang="en-US" sz="3200" dirty="0" smtClean="0"/>
              <a:t>Data </a:t>
            </a:r>
            <a:r>
              <a:rPr lang="en-US" sz="3200" dirty="0" err="1" smtClean="0"/>
              <a:t>Sharding</a:t>
            </a:r>
            <a:endParaRPr lang="en-US" sz="3200" dirty="0"/>
          </a:p>
        </p:txBody>
      </p:sp>
    </p:spTree>
    <p:extLst>
      <p:ext uri="{BB962C8B-B14F-4D97-AF65-F5344CB8AC3E}">
        <p14:creationId xmlns:p14="http://schemas.microsoft.com/office/powerpoint/2010/main" val="17684566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latin typeface="Calibri" panose="020F0502020204030204" pitchFamily="34" charset="0"/>
              </a:rPr>
              <a:t>Message Types</a:t>
            </a:r>
            <a:endParaRPr lang="en-US" sz="4400" dirty="0"/>
          </a:p>
        </p:txBody>
      </p:sp>
      <p:sp>
        <p:nvSpPr>
          <p:cNvPr id="4" name="Text Placeholder 3"/>
          <p:cNvSpPr>
            <a:spLocks noGrp="1"/>
          </p:cNvSpPr>
          <p:nvPr>
            <p:ph type="body" idx="1"/>
          </p:nvPr>
        </p:nvSpPr>
        <p:spPr>
          <a:xfrm>
            <a:off x="457201" y="3581400"/>
            <a:ext cx="4038599" cy="2544900"/>
          </a:xfrm>
        </p:spPr>
        <p:txBody>
          <a:bodyPr/>
          <a:lstStyle/>
          <a:p>
            <a:pPr marL="190500" indent="0">
              <a:buNone/>
            </a:pPr>
            <a:r>
              <a:rPr lang="en-US" sz="1100" dirty="0" smtClean="0">
                <a:solidFill>
                  <a:srgbClr val="0000FF"/>
                </a:solidFill>
                <a:latin typeface="Consolas"/>
              </a:rPr>
              <a:t>CREATE MESSAGE</a:t>
            </a:r>
            <a:r>
              <a:rPr lang="en-US" sz="1100" dirty="0" smtClean="0">
                <a:solidFill>
                  <a:prstClr val="black"/>
                </a:solidFill>
                <a:latin typeface="Consolas"/>
              </a:rPr>
              <a:t> </a:t>
            </a:r>
            <a:r>
              <a:rPr lang="en-US" sz="1100" dirty="0">
                <a:solidFill>
                  <a:srgbClr val="0000FF"/>
                </a:solidFill>
                <a:latin typeface="Consolas"/>
              </a:rPr>
              <a:t>TYPE</a:t>
            </a:r>
            <a:r>
              <a:rPr lang="en-US" sz="1100" dirty="0">
                <a:solidFill>
                  <a:prstClr val="black"/>
                </a:solidFill>
                <a:latin typeface="Consolas"/>
              </a:rPr>
              <a:t> </a:t>
            </a:r>
            <a:r>
              <a:rPr lang="en-US" sz="1100" dirty="0" err="1" smtClean="0"/>
              <a:t>sb_MessageType_Steelers_Roster</a:t>
            </a:r>
            <a:r>
              <a:rPr lang="en-US" sz="1100" dirty="0" smtClean="0">
                <a:solidFill>
                  <a:prstClr val="black"/>
                </a:solidFill>
                <a:latin typeface="Consolas"/>
              </a:rPr>
              <a:t> </a:t>
            </a:r>
            <a:endParaRPr lang="en-US" sz="1100" dirty="0">
              <a:solidFill>
                <a:prstClr val="black"/>
              </a:solidFill>
              <a:latin typeface="Consolas"/>
            </a:endParaRPr>
          </a:p>
          <a:p>
            <a:pPr marL="190500" indent="0">
              <a:buNone/>
            </a:pPr>
            <a:r>
              <a:rPr lang="en-US" sz="1100" dirty="0">
                <a:solidFill>
                  <a:srgbClr val="0000FF"/>
                </a:solidFill>
                <a:latin typeface="Consolas"/>
              </a:rPr>
              <a:t>AUTHORIZATION</a:t>
            </a:r>
            <a:r>
              <a:rPr lang="en-US" sz="1100" dirty="0">
                <a:solidFill>
                  <a:prstClr val="black"/>
                </a:solidFill>
                <a:latin typeface="Consolas"/>
              </a:rPr>
              <a:t> </a:t>
            </a:r>
            <a:r>
              <a:rPr lang="en-US" sz="1100" dirty="0" err="1">
                <a:solidFill>
                  <a:prstClr val="black"/>
                </a:solidFill>
                <a:latin typeface="Consolas"/>
              </a:rPr>
              <a:t>dbo</a:t>
            </a:r>
            <a:r>
              <a:rPr lang="en-US" sz="1100" dirty="0">
                <a:solidFill>
                  <a:prstClr val="black"/>
                </a:solidFill>
                <a:latin typeface="Consolas"/>
              </a:rPr>
              <a:t> </a:t>
            </a:r>
            <a:r>
              <a:rPr lang="en-US" sz="1100" dirty="0" smtClean="0">
                <a:solidFill>
                  <a:srgbClr val="0000FF"/>
                </a:solidFill>
                <a:latin typeface="Consolas"/>
              </a:rPr>
              <a:t>VALIDATION</a:t>
            </a:r>
            <a:r>
              <a:rPr lang="en-US" sz="1100" dirty="0">
                <a:solidFill>
                  <a:srgbClr val="808080"/>
                </a:solidFill>
                <a:latin typeface="Consolas"/>
              </a:rPr>
              <a:t>=</a:t>
            </a:r>
            <a:r>
              <a:rPr lang="en-US" sz="1100" dirty="0">
                <a:solidFill>
                  <a:prstClr val="black"/>
                </a:solidFill>
                <a:latin typeface="Consolas"/>
              </a:rPr>
              <a:t> </a:t>
            </a:r>
            <a:r>
              <a:rPr lang="en-US" sz="1100" dirty="0">
                <a:solidFill>
                  <a:srgbClr val="0000FF"/>
                </a:solidFill>
                <a:latin typeface="Consolas"/>
              </a:rPr>
              <a:t>WELL_FORMED_XML</a:t>
            </a:r>
            <a:endParaRPr lang="en-US" sz="1100" dirty="0">
              <a:solidFill>
                <a:prstClr val="black"/>
              </a:solidFill>
              <a:latin typeface="Consolas"/>
            </a:endParaRPr>
          </a:p>
          <a:p>
            <a:pPr marL="190500" indent="0">
              <a:buNone/>
            </a:pPr>
            <a:endParaRPr lang="en-US" dirty="0"/>
          </a:p>
        </p:txBody>
      </p:sp>
      <p:sp>
        <p:nvSpPr>
          <p:cNvPr id="5" name="Text Placeholder 4"/>
          <p:cNvSpPr>
            <a:spLocks noGrp="1"/>
          </p:cNvSpPr>
          <p:nvPr>
            <p:ph type="body" idx="2"/>
          </p:nvPr>
        </p:nvSpPr>
        <p:spPr>
          <a:xfrm>
            <a:off x="4648201" y="3581400"/>
            <a:ext cx="4038599" cy="2544900"/>
          </a:xfrm>
        </p:spPr>
        <p:txBody>
          <a:bodyPr/>
          <a:lstStyle/>
          <a:p>
            <a:endParaRPr lang="en-US" dirty="0" smtClean="0"/>
          </a:p>
          <a:p>
            <a:pPr marL="190500" indent="0">
              <a:buNone/>
            </a:pPr>
            <a:endParaRPr lang="en-US" dirty="0"/>
          </a:p>
        </p:txBody>
      </p:sp>
      <p:sp>
        <p:nvSpPr>
          <p:cNvPr id="6" name="TextBox 5"/>
          <p:cNvSpPr txBox="1"/>
          <p:nvPr/>
        </p:nvSpPr>
        <p:spPr>
          <a:xfrm>
            <a:off x="609600" y="1600202"/>
            <a:ext cx="8229600" cy="2031325"/>
          </a:xfrm>
          <a:prstGeom prst="rect">
            <a:avLst/>
          </a:prstGeom>
          <a:noFill/>
        </p:spPr>
        <p:txBody>
          <a:bodyPr wrap="square" rtlCol="0">
            <a:spAutoFit/>
          </a:bodyPr>
          <a:lstStyle/>
          <a:p>
            <a:r>
              <a:rPr lang="en-US" sz="2800" dirty="0"/>
              <a:t>Send Messages to/from databases on:</a:t>
            </a:r>
          </a:p>
          <a:p>
            <a:pPr marL="285750" indent="-285750">
              <a:buFont typeface="Arial" panose="020B0604020202020204" pitchFamily="34" charset="0"/>
              <a:buChar char="•"/>
            </a:pPr>
            <a:r>
              <a:rPr lang="en-US" sz="2800" dirty="0"/>
              <a:t>The same instance</a:t>
            </a:r>
          </a:p>
          <a:p>
            <a:pPr marL="285750" indent="-285750">
              <a:buFont typeface="Arial" panose="020B0604020202020204" pitchFamily="34" charset="0"/>
              <a:buChar char="•"/>
            </a:pPr>
            <a:r>
              <a:rPr lang="en-US" sz="2800" dirty="0"/>
              <a:t>Different instances, same server</a:t>
            </a:r>
          </a:p>
          <a:p>
            <a:pPr marL="285750" indent="-285750">
              <a:buFont typeface="Arial" panose="020B0604020202020204" pitchFamily="34" charset="0"/>
              <a:buChar char="•"/>
            </a:pPr>
            <a:r>
              <a:rPr lang="en-US" sz="2800" dirty="0"/>
              <a:t>Different Servers</a:t>
            </a:r>
          </a:p>
          <a:p>
            <a:endParaRPr lang="en-US" dirty="0"/>
          </a:p>
        </p:txBody>
      </p:sp>
      <p:sp>
        <p:nvSpPr>
          <p:cNvPr id="8" name="TextBox 7"/>
          <p:cNvSpPr txBox="1"/>
          <p:nvPr/>
        </p:nvSpPr>
        <p:spPr>
          <a:xfrm>
            <a:off x="152401" y="6094511"/>
            <a:ext cx="6462673" cy="523220"/>
          </a:xfrm>
          <a:prstGeom prst="rect">
            <a:avLst/>
          </a:prstGeom>
          <a:noFill/>
        </p:spPr>
        <p:txBody>
          <a:bodyPr wrap="square" rtlCol="0">
            <a:spAutoFit/>
          </a:bodyPr>
          <a:lstStyle/>
          <a:p>
            <a:r>
              <a:rPr lang="en-US" dirty="0"/>
              <a:t>http://cdn.cloudfiles.mosso.com/c1910342/media_center/images/static/media_box/Big.png</a:t>
            </a:r>
          </a:p>
        </p:txBody>
      </p:sp>
      <p:sp>
        <p:nvSpPr>
          <p:cNvPr id="10" name="Text Placeholder 3"/>
          <p:cNvSpPr txBox="1">
            <a:spLocks/>
          </p:cNvSpPr>
          <p:nvPr/>
        </p:nvSpPr>
        <p:spPr>
          <a:xfrm>
            <a:off x="4759037" y="3549611"/>
            <a:ext cx="4038599" cy="25449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152400" algn="l" rtl="0">
              <a:lnSpc>
                <a:spcPct val="100000"/>
              </a:lnSpc>
              <a:spcBef>
                <a:spcPts val="0"/>
              </a:spcBef>
              <a:spcAft>
                <a:spcPts val="0"/>
              </a:spcAft>
              <a:buClr>
                <a:schemeClr val="dk2"/>
              </a:buClr>
              <a:buFont typeface="Noto Symbol"/>
              <a:buChar char="▪"/>
              <a:defRPr sz="1400" b="0" i="0" u="none" strike="noStrike" cap="none" baseline="0">
                <a:solidFill>
                  <a:srgbClr val="000000"/>
                </a:solidFill>
                <a:latin typeface="Arial"/>
                <a:ea typeface="Arial"/>
                <a:cs typeface="Arial"/>
                <a:sym typeface="Arial"/>
                <a:rtl val="0"/>
              </a:defRPr>
            </a:lvl1pPr>
            <a:lvl2pPr marL="742950" marR="0" indent="-120650" algn="l" rtl="0">
              <a:lnSpc>
                <a:spcPct val="100000"/>
              </a:lnSpc>
              <a:spcBef>
                <a:spcPts val="0"/>
              </a:spcBef>
              <a:spcAft>
                <a:spcPts val="0"/>
              </a:spcAft>
              <a:buClr>
                <a:schemeClr val="dk2"/>
              </a:buClr>
              <a:buFont typeface="Noto Symbol"/>
              <a:buChar char="▪"/>
              <a:defRPr sz="1400" b="0" i="0" u="none" strike="noStrike" cap="none" baseline="0">
                <a:solidFill>
                  <a:srgbClr val="000000"/>
                </a:solidFill>
                <a:latin typeface="Arial"/>
                <a:ea typeface="Arial"/>
                <a:cs typeface="Arial"/>
                <a:sym typeface="Arial"/>
                <a:rtl val="0"/>
              </a:defRPr>
            </a:lvl2pPr>
            <a:lvl3pPr marL="1143000" marR="0" indent="-88900" algn="l" rtl="0">
              <a:lnSpc>
                <a:spcPct val="100000"/>
              </a:lnSpc>
              <a:spcBef>
                <a:spcPts val="0"/>
              </a:spcBef>
              <a:spcAft>
                <a:spcPts val="0"/>
              </a:spcAft>
              <a:buClr>
                <a:schemeClr val="dk2"/>
              </a:buClr>
              <a:buFont typeface="Noto Symbol"/>
              <a:buChar char="▪"/>
              <a:defRPr sz="1400" b="0" i="0" u="none" strike="noStrike" cap="none" baseline="0">
                <a:solidFill>
                  <a:srgbClr val="000000"/>
                </a:solidFill>
                <a:latin typeface="Arial"/>
                <a:ea typeface="Arial"/>
                <a:cs typeface="Arial"/>
                <a:sym typeface="Arial"/>
                <a:rtl val="0"/>
              </a:defRPr>
            </a:lvl3pPr>
            <a:lvl4pPr marL="1600200" marR="0" indent="-101600" algn="l" rtl="0">
              <a:lnSpc>
                <a:spcPct val="100000"/>
              </a:lnSpc>
              <a:spcBef>
                <a:spcPts val="0"/>
              </a:spcBef>
              <a:spcAft>
                <a:spcPts val="0"/>
              </a:spcAft>
              <a:buClr>
                <a:schemeClr val="dk2"/>
              </a:buClr>
              <a:buFont typeface="Noto Symbol"/>
              <a:buChar char="▪"/>
              <a:defRPr sz="1400" b="0" i="0" u="none" strike="noStrike" cap="none" baseline="0">
                <a:solidFill>
                  <a:srgbClr val="000000"/>
                </a:solidFill>
                <a:latin typeface="Arial"/>
                <a:ea typeface="Arial"/>
                <a:cs typeface="Arial"/>
                <a:sym typeface="Arial"/>
                <a:rtl val="0"/>
              </a:defRPr>
            </a:lvl4pPr>
            <a:lvl5pPr marL="2057400" marR="0" indent="-114300" algn="l" rtl="0">
              <a:lnSpc>
                <a:spcPct val="100000"/>
              </a:lnSpc>
              <a:spcBef>
                <a:spcPts val="0"/>
              </a:spcBef>
              <a:spcAft>
                <a:spcPts val="0"/>
              </a:spcAft>
              <a:buClr>
                <a:schemeClr val="dk2"/>
              </a:buClr>
              <a:buFont typeface="Noto Symbol"/>
              <a:buChar char="▪"/>
              <a:defRPr sz="1400" b="0" i="0" u="none" strike="noStrike" cap="none" baseline="0">
                <a:solidFill>
                  <a:srgbClr val="000000"/>
                </a:solidFill>
                <a:latin typeface="Arial"/>
                <a:ea typeface="Arial"/>
                <a:cs typeface="Arial"/>
                <a:sym typeface="Arial"/>
                <a:rtl val="0"/>
              </a:defRPr>
            </a:lvl5pPr>
            <a:lvl6pPr marL="2514600" marR="0" indent="-101600" algn="l" rtl="0">
              <a:lnSpc>
                <a:spcPct val="100000"/>
              </a:lnSpc>
              <a:spcBef>
                <a:spcPts val="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6pPr>
            <a:lvl7pPr marL="2971800" marR="0" indent="-101600" algn="l" rtl="0">
              <a:lnSpc>
                <a:spcPct val="100000"/>
              </a:lnSpc>
              <a:spcBef>
                <a:spcPts val="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7pPr>
            <a:lvl8pPr marL="3429000" marR="0" indent="-101600" algn="l" rtl="0">
              <a:lnSpc>
                <a:spcPct val="100000"/>
              </a:lnSpc>
              <a:spcBef>
                <a:spcPts val="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8pPr>
            <a:lvl9pPr marL="3886200" marR="0" indent="-101600" algn="l" rtl="0">
              <a:lnSpc>
                <a:spcPct val="100000"/>
              </a:lnSpc>
              <a:spcBef>
                <a:spcPts val="0"/>
              </a:spcBef>
              <a:spcAft>
                <a:spcPts val="0"/>
              </a:spcAft>
              <a:buClr>
                <a:schemeClr val="dk1"/>
              </a:buClr>
              <a:buFont typeface="Arial"/>
              <a:buChar char="•"/>
              <a:defRPr sz="1400" b="0" i="0" u="none" strike="noStrike" cap="none" baseline="0">
                <a:solidFill>
                  <a:srgbClr val="000000"/>
                </a:solidFill>
                <a:latin typeface="Arial"/>
                <a:ea typeface="Arial"/>
                <a:cs typeface="Arial"/>
                <a:sym typeface="Arial"/>
                <a:rtl val="0"/>
              </a:defRPr>
            </a:lvl9pPr>
          </a:lstStyle>
          <a:p>
            <a:pPr marL="190500" indent="0">
              <a:buNone/>
            </a:pPr>
            <a:r>
              <a:rPr lang="en-US" sz="1100" dirty="0" smtClean="0">
                <a:solidFill>
                  <a:srgbClr val="0000FF"/>
                </a:solidFill>
                <a:latin typeface="Consolas"/>
              </a:rPr>
              <a:t>CREATE MESSAGE</a:t>
            </a:r>
            <a:r>
              <a:rPr lang="en-US" sz="1100" dirty="0" smtClean="0">
                <a:solidFill>
                  <a:prstClr val="black"/>
                </a:solidFill>
                <a:latin typeface="Consolas"/>
              </a:rPr>
              <a:t> </a:t>
            </a:r>
            <a:r>
              <a:rPr lang="en-US" sz="1100" dirty="0">
                <a:solidFill>
                  <a:srgbClr val="0000FF"/>
                </a:solidFill>
                <a:latin typeface="Consolas"/>
              </a:rPr>
              <a:t>TYPE</a:t>
            </a:r>
            <a:r>
              <a:rPr lang="en-US" sz="1100" dirty="0">
                <a:solidFill>
                  <a:prstClr val="black"/>
                </a:solidFill>
                <a:latin typeface="Consolas"/>
              </a:rPr>
              <a:t> </a:t>
            </a:r>
            <a:r>
              <a:rPr lang="en-US" sz="1100" dirty="0" err="1" smtClean="0"/>
              <a:t>sb_MessageType_Steelers_Plays_Processing</a:t>
            </a:r>
            <a:r>
              <a:rPr lang="en-US" sz="1100" dirty="0" smtClean="0">
                <a:solidFill>
                  <a:prstClr val="black"/>
                </a:solidFill>
                <a:latin typeface="Consolas"/>
              </a:rPr>
              <a:t> </a:t>
            </a:r>
            <a:endParaRPr lang="en-US" sz="1100" dirty="0">
              <a:solidFill>
                <a:prstClr val="black"/>
              </a:solidFill>
              <a:latin typeface="Consolas"/>
            </a:endParaRPr>
          </a:p>
          <a:p>
            <a:pPr marL="190500" indent="0">
              <a:buNone/>
            </a:pPr>
            <a:r>
              <a:rPr lang="en-US" sz="1100" dirty="0">
                <a:solidFill>
                  <a:srgbClr val="0000FF"/>
                </a:solidFill>
                <a:latin typeface="Consolas"/>
              </a:rPr>
              <a:t>AUTHORIZATION</a:t>
            </a:r>
            <a:r>
              <a:rPr lang="en-US" sz="1100" dirty="0">
                <a:solidFill>
                  <a:prstClr val="black"/>
                </a:solidFill>
                <a:latin typeface="Consolas"/>
              </a:rPr>
              <a:t> </a:t>
            </a:r>
            <a:r>
              <a:rPr lang="en-US" sz="1100" dirty="0" err="1">
                <a:solidFill>
                  <a:prstClr val="black"/>
                </a:solidFill>
                <a:latin typeface="Consolas"/>
              </a:rPr>
              <a:t>dbo</a:t>
            </a:r>
            <a:r>
              <a:rPr lang="en-US" sz="1100" dirty="0">
                <a:solidFill>
                  <a:prstClr val="black"/>
                </a:solidFill>
                <a:latin typeface="Consolas"/>
              </a:rPr>
              <a:t> </a:t>
            </a:r>
            <a:r>
              <a:rPr lang="en-US" sz="1100" dirty="0" smtClean="0">
                <a:solidFill>
                  <a:srgbClr val="0000FF"/>
                </a:solidFill>
                <a:latin typeface="Consolas"/>
              </a:rPr>
              <a:t>VALIDATION</a:t>
            </a:r>
            <a:r>
              <a:rPr lang="en-US" sz="1100" dirty="0">
                <a:solidFill>
                  <a:srgbClr val="808080"/>
                </a:solidFill>
                <a:latin typeface="Consolas"/>
              </a:rPr>
              <a:t>=</a:t>
            </a:r>
            <a:r>
              <a:rPr lang="en-US" sz="1100" dirty="0">
                <a:solidFill>
                  <a:prstClr val="black"/>
                </a:solidFill>
                <a:latin typeface="Consolas"/>
              </a:rPr>
              <a:t> </a:t>
            </a:r>
            <a:r>
              <a:rPr lang="en-US" sz="1100" dirty="0">
                <a:solidFill>
                  <a:srgbClr val="0000FF"/>
                </a:solidFill>
                <a:latin typeface="Consolas"/>
              </a:rPr>
              <a:t>WELL_FORMED_XML</a:t>
            </a:r>
            <a:endParaRPr lang="en-US" sz="1100" dirty="0">
              <a:solidFill>
                <a:prstClr val="black"/>
              </a:solidFill>
              <a:latin typeface="Consolas"/>
            </a:endParaRP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4191000"/>
            <a:ext cx="4124325" cy="1745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208318"/>
            <a:ext cx="3429000" cy="1702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912250"/>
      </p:ext>
    </p:extLst>
  </p:cSld>
  <p:clrMapOvr>
    <a:masterClrMapping/>
  </p:clrMapOvr>
  <p:transition spd="slow">
    <p:wheel spokes="1"/>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1644</TotalTime>
  <Words>862</Words>
  <Application>Microsoft Office PowerPoint</Application>
  <PresentationFormat>On-screen Show (4:3)</PresentationFormat>
  <Paragraphs>190</Paragraphs>
  <Slides>23</Slides>
  <Notes>14</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Service Broker - Put Me In Coach </vt:lpstr>
      <vt:lpstr>PowerPoint Presentation</vt:lpstr>
      <vt:lpstr>About Wolf</vt:lpstr>
      <vt:lpstr>PowerPoint Presentation</vt:lpstr>
      <vt:lpstr>What We Will Focus On</vt:lpstr>
      <vt:lpstr>What is Service Broker?</vt:lpstr>
      <vt:lpstr>Key Terminology/Components</vt:lpstr>
      <vt:lpstr>Uses For Service Broker</vt:lpstr>
      <vt:lpstr>Message Types</vt:lpstr>
      <vt:lpstr>Contracts</vt:lpstr>
      <vt:lpstr>Queues</vt:lpstr>
      <vt:lpstr>Services</vt:lpstr>
      <vt:lpstr>Conversations</vt:lpstr>
      <vt:lpstr>Poisoned Messages</vt:lpstr>
      <vt:lpstr>Will The Diagram Help?</vt:lpstr>
      <vt:lpstr>Demo</vt:lpstr>
      <vt:lpstr>Endpoints</vt:lpstr>
      <vt:lpstr>Routes</vt:lpstr>
      <vt:lpstr>Remote Service Binding</vt:lpstr>
      <vt:lpstr>Demo</vt:lpstr>
      <vt:lpstr>PowerPoint Presentation</vt:lpstr>
      <vt:lpstr>Resources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 T-SQL Coding Mistakes and how to Mitigate them</dc:title>
  <dc:creator>sqlwarewolf</dc:creator>
  <cp:lastModifiedBy>sqlwarewolf</cp:lastModifiedBy>
  <cp:revision>74</cp:revision>
  <dcterms:modified xsi:type="dcterms:W3CDTF">2016-06-24T21:55:26Z</dcterms:modified>
</cp:coreProperties>
</file>